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70" r:id="rId3"/>
    <p:sldId id="269" r:id="rId4"/>
    <p:sldId id="275" r:id="rId5"/>
    <p:sldId id="274" r:id="rId6"/>
    <p:sldId id="273" r:id="rId7"/>
    <p:sldId id="271" r:id="rId8"/>
    <p:sldId id="278" r:id="rId9"/>
    <p:sldId id="277" r:id="rId10"/>
    <p:sldId id="276" r:id="rId11"/>
    <p:sldId id="272" r:id="rId12"/>
    <p:sldId id="280" r:id="rId13"/>
    <p:sldId id="279" r:id="rId14"/>
    <p:sldId id="281" r:id="rId15"/>
    <p:sldId id="262" r:id="rId16"/>
    <p:sldId id="282" r:id="rId17"/>
    <p:sldId id="283" r:id="rId18"/>
    <p:sldId id="284" r:id="rId19"/>
    <p:sldId id="285" r:id="rId20"/>
    <p:sldId id="286" r:id="rId21"/>
    <p:sldId id="287" r:id="rId22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Garamond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Garamond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Garamond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Garamond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Garamond" pitchFamily="18" charset="0"/>
                <a:ea typeface="+mn-ea"/>
              </a:endParaRPr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latin typeface="Garamond" pitchFamily="18" charset="0"/>
                <a:ea typeface="+mn-ea"/>
              </a:endParaRPr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Garamond" pitchFamily="18" charset="0"/>
                <a:ea typeface="+mn-ea"/>
              </a:endParaRPr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Garamond" pitchFamily="18" charset="0"/>
                <a:ea typeface="+mn-ea"/>
              </a:endParaRPr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Garamond" pitchFamily="18" charset="0"/>
                <a:ea typeface="+mn-ea"/>
              </a:endParaRPr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Garamond" pitchFamily="18" charset="0"/>
                <a:ea typeface="+mn-ea"/>
              </a:endParaRPr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Garamond" pitchFamily="18" charset="0"/>
                <a:ea typeface="+mn-ea"/>
              </a:endParaRPr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Garamond" pitchFamily="18" charset="0"/>
                <a:ea typeface="+mn-ea"/>
              </a:endParaRPr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Garamond" pitchFamily="18" charset="0"/>
                <a:ea typeface="+mn-ea"/>
              </a:endParaRPr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Garamond" pitchFamily="18" charset="0"/>
                <a:ea typeface="+mn-ea"/>
              </a:endParaRPr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Garamond" pitchFamily="18" charset="0"/>
                <a:ea typeface="+mn-ea"/>
              </a:endParaRPr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Garamond" pitchFamily="18" charset="0"/>
                <a:ea typeface="+mn-ea"/>
              </a:endParaRPr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Garamond" pitchFamily="18" charset="0"/>
                <a:ea typeface="+mn-ea"/>
              </a:endParaRPr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Garamond" pitchFamily="18" charset="0"/>
                <a:ea typeface="+mn-ea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Garamond" pitchFamily="18" charset="0"/>
                <a:ea typeface="+mn-ea"/>
              </a:endParaRPr>
            </a:p>
          </p:txBody>
        </p:sp>
      </p:grpSp>
      <p:sp>
        <p:nvSpPr>
          <p:cNvPr id="3381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sk-SK"/>
              <a:t>Klepnutím lze upravit styl předlohy nadpisů.</a:t>
            </a:r>
          </a:p>
        </p:txBody>
      </p:sp>
      <p:sp>
        <p:nvSpPr>
          <p:cNvPr id="3381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k-SK"/>
              <a:t>Klepnutím lze upravit styl předlohy podnadpisů.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A7EA1-85EF-8C4E-8F97-65D717377C63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4623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F9B197-8E3A-374B-929B-C28958E831EF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1513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0DF430-2987-A146-839F-BBF40A756678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0768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378A5F-A903-D94C-AD04-1123A554EAA9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9596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DCFE68-0058-2C4C-83AB-3F5529A53CFF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7158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A1F330-60D3-0148-BE1F-95A593D7C042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9951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756B80-83DC-2D4B-A48F-C15FE576A2A7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63825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9FC4B-8029-AF4C-A65A-DF62E9682205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032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D443ED-2783-C648-B85D-E5B60F9B3C95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0006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46DA42-4502-BE42-90B7-BF877AA29AEB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1199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2D6AE5-08E1-8140-B73F-6F469A5A1F7B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8523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32771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latin typeface="Garamond" pitchFamily="18" charset="0"/>
                <a:ea typeface="+mn-ea"/>
              </a:endParaRPr>
            </a:p>
          </p:txBody>
        </p:sp>
        <p:sp>
          <p:nvSpPr>
            <p:cNvPr id="32772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latin typeface="Garamond" pitchFamily="18" charset="0"/>
                <a:ea typeface="+mn-ea"/>
              </a:endParaRPr>
            </a:p>
          </p:txBody>
        </p:sp>
        <p:sp>
          <p:nvSpPr>
            <p:cNvPr id="32773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Garamond" pitchFamily="18" charset="0"/>
                <a:ea typeface="+mn-ea"/>
              </a:endParaRPr>
            </a:p>
          </p:txBody>
        </p:sp>
        <p:sp>
          <p:nvSpPr>
            <p:cNvPr id="32774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Garamond" pitchFamily="18" charset="0"/>
                <a:ea typeface="+mn-ea"/>
              </a:endParaRPr>
            </a:p>
          </p:txBody>
        </p:sp>
        <p:sp>
          <p:nvSpPr>
            <p:cNvPr id="32775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Garamond" pitchFamily="18" charset="0"/>
                <a:ea typeface="+mn-ea"/>
              </a:endParaRPr>
            </a:p>
          </p:txBody>
        </p:sp>
        <p:sp>
          <p:nvSpPr>
            <p:cNvPr id="32776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Garamond" pitchFamily="18" charset="0"/>
                <a:ea typeface="+mn-ea"/>
              </a:endParaRPr>
            </a:p>
          </p:txBody>
        </p:sp>
        <p:sp>
          <p:nvSpPr>
            <p:cNvPr id="32777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Garamond" pitchFamily="18" charset="0"/>
                <a:ea typeface="+mn-ea"/>
              </a:endParaRPr>
            </a:p>
          </p:txBody>
        </p:sp>
        <p:sp>
          <p:nvSpPr>
            <p:cNvPr id="32778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Garamond" pitchFamily="18" charset="0"/>
                <a:ea typeface="+mn-ea"/>
              </a:endParaRPr>
            </a:p>
          </p:txBody>
        </p:sp>
        <p:sp>
          <p:nvSpPr>
            <p:cNvPr id="32779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Garamond" pitchFamily="18" charset="0"/>
                <a:ea typeface="+mn-ea"/>
              </a:endParaRPr>
            </a:p>
          </p:txBody>
        </p:sp>
        <p:sp>
          <p:nvSpPr>
            <p:cNvPr id="32780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Garamond" pitchFamily="18" charset="0"/>
                <a:ea typeface="+mn-ea"/>
              </a:endParaRPr>
            </a:p>
          </p:txBody>
        </p:sp>
        <p:sp>
          <p:nvSpPr>
            <p:cNvPr id="32781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Garamond" pitchFamily="18" charset="0"/>
                <a:ea typeface="+mn-ea"/>
              </a:endParaRPr>
            </a:p>
          </p:txBody>
        </p:sp>
        <p:sp>
          <p:nvSpPr>
            <p:cNvPr id="32782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Garamond" pitchFamily="18" charset="0"/>
                <a:ea typeface="+mn-ea"/>
              </a:endParaRPr>
            </a:p>
          </p:txBody>
        </p:sp>
        <p:sp>
          <p:nvSpPr>
            <p:cNvPr id="32783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Garamond" pitchFamily="18" charset="0"/>
                <a:ea typeface="+mn-ea"/>
              </a:endParaRPr>
            </a:p>
          </p:txBody>
        </p:sp>
        <p:sp>
          <p:nvSpPr>
            <p:cNvPr id="32784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Garamond" pitchFamily="18" charset="0"/>
                <a:ea typeface="+mn-ea"/>
              </a:endParaRPr>
            </a:p>
          </p:txBody>
        </p:sp>
        <p:sp>
          <p:nvSpPr>
            <p:cNvPr id="32785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latin typeface="Garamond" pitchFamily="18" charset="0"/>
                <a:ea typeface="+mn-ea"/>
              </a:endParaRPr>
            </a:p>
          </p:txBody>
        </p:sp>
      </p:grpSp>
      <p:sp>
        <p:nvSpPr>
          <p:cNvPr id="3278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Klepnutím lze upravit styl předlohy nadpisů.</a:t>
            </a:r>
          </a:p>
        </p:txBody>
      </p:sp>
      <p:sp>
        <p:nvSpPr>
          <p:cNvPr id="3278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278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278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B29C67-6B65-D845-ADF5-C4C703EC19A8}" type="slidenum">
              <a:rPr lang="sk-SK"/>
              <a:pPr/>
              <a:t>‹#›</a:t>
            </a:fld>
            <a:endParaRPr lang="sk-SK"/>
          </a:p>
        </p:txBody>
      </p:sp>
      <p:sp>
        <p:nvSpPr>
          <p:cNvPr id="3279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Klepnutím lze upravit styly předlohy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Třetí úroveň</a:t>
            </a:r>
          </a:p>
          <a:p>
            <a:pPr lvl="3"/>
            <a:r>
              <a:rPr lang="sk-SK"/>
              <a:t>Čtvrtá úroveň</a:t>
            </a:r>
          </a:p>
          <a:p>
            <a:pPr lvl="4"/>
            <a:r>
              <a:rPr lang="sk-SK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file://localhost/sword/::CzeB21:Matou%25C5%25A1%201/19" TargetMode="External"/><Relationship Id="rId4" Type="http://schemas.openxmlformats.org/officeDocument/2006/relationships/hyperlink" Target="file://localhost/sword/::CzeB21:Matou%25C5%25A1%201/20" TargetMode="External"/><Relationship Id="rId5" Type="http://schemas.openxmlformats.org/officeDocument/2006/relationships/hyperlink" Target="file://localhost/sword/::CzeB21:Matou%25C5%25A1%201/21" TargetMode="External"/><Relationship Id="rId6" Type="http://schemas.openxmlformats.org/officeDocument/2006/relationships/hyperlink" Target="file://localhost/sword/::CzeB21:Matou%25C5%25A1%201/22" TargetMode="External"/><Relationship Id="rId7" Type="http://schemas.openxmlformats.org/officeDocument/2006/relationships/hyperlink" Target="file://localhost/sword/::CzeB21:Matou%25C5%25A1%201/23" TargetMode="External"/><Relationship Id="rId8" Type="http://schemas.openxmlformats.org/officeDocument/2006/relationships/hyperlink" Target="file://localhost/sword/::CzeB21:Matou%25C5%25A1%201/24" TargetMode="External"/><Relationship Id="rId9" Type="http://schemas.openxmlformats.org/officeDocument/2006/relationships/hyperlink" Target="file://localhost/sword/::CzeB21:Matou%25C5%25A1%201/25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file://localhost/sword/::CzeB21:Matou%25C5%25A1%201/18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133600"/>
            <a:ext cx="7772400" cy="1736725"/>
          </a:xfrm>
        </p:spPr>
        <p:txBody>
          <a:bodyPr/>
          <a:lstStyle/>
          <a:p>
            <a:pPr eaLnBrk="1" hangingPunct="1"/>
            <a:r>
              <a:rPr lang="cs-CZ" dirty="0">
                <a:effectLst/>
              </a:rPr>
              <a:t>Konflikty v životě člověka </a:t>
            </a:r>
            <a:endParaRPr lang="cs-CZ" dirty="0">
              <a:latin typeface="Garamond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23928" y="4365104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AC Bučovice, 16.08.2015, Jiří Pospíšil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dirty="0">
              <a:latin typeface="Garamond" charset="0"/>
            </a:endParaRPr>
          </a:p>
        </p:txBody>
      </p:sp>
      <p:pic>
        <p:nvPicPr>
          <p:cNvPr id="3" name="Content Placeholder 2" descr="konflikt-2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3" b="8834"/>
          <a:stretch/>
        </p:blipFill>
        <p:spPr>
          <a:xfrm>
            <a:off x="457200" y="1096895"/>
            <a:ext cx="8229600" cy="4999105"/>
          </a:xfrm>
        </p:spPr>
      </p:pic>
    </p:spTree>
    <p:extLst>
      <p:ext uri="{BB962C8B-B14F-4D97-AF65-F5344CB8AC3E}">
        <p14:creationId xmlns:p14="http://schemas.microsoft.com/office/powerpoint/2010/main" val="3811531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dirty="0">
              <a:latin typeface="Garamond" charset="0"/>
            </a:endParaRPr>
          </a:p>
        </p:txBody>
      </p:sp>
      <p:pic>
        <p:nvPicPr>
          <p:cNvPr id="3" name="Content Placeholder 2" descr="i8980w460h276xyz1001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41" b="4475"/>
          <a:stretch/>
        </p:blipFill>
        <p:spPr>
          <a:xfrm>
            <a:off x="457200" y="1327820"/>
            <a:ext cx="8229600" cy="4768180"/>
          </a:xfrm>
        </p:spPr>
      </p:pic>
    </p:spTree>
    <p:extLst>
      <p:ext uri="{BB962C8B-B14F-4D97-AF65-F5344CB8AC3E}">
        <p14:creationId xmlns:p14="http://schemas.microsoft.com/office/powerpoint/2010/main" val="446912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dirty="0">
              <a:latin typeface="Garamond" charset="0"/>
            </a:endParaRPr>
          </a:p>
        </p:txBody>
      </p:sp>
      <p:pic>
        <p:nvPicPr>
          <p:cNvPr id="3" name="Content Placeholder 2" descr="JvSYu4Kd7qXUfeW.jpe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58" b="9060"/>
          <a:stretch/>
        </p:blipFill>
        <p:spPr>
          <a:xfrm>
            <a:off x="457200" y="1039164"/>
            <a:ext cx="8229600" cy="5056836"/>
          </a:xfrm>
        </p:spPr>
      </p:pic>
    </p:spTree>
    <p:extLst>
      <p:ext uri="{BB962C8B-B14F-4D97-AF65-F5344CB8AC3E}">
        <p14:creationId xmlns:p14="http://schemas.microsoft.com/office/powerpoint/2010/main" val="1946103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dirty="0">
              <a:latin typeface="Garamond" charset="0"/>
            </a:endParaRPr>
          </a:p>
        </p:txBody>
      </p:sp>
      <p:pic>
        <p:nvPicPr>
          <p:cNvPr id="3" name="Content Placeholder 2" descr="Konflik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3" r="330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76407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dirty="0">
              <a:latin typeface="Garamond" charset="0"/>
            </a:endParaRPr>
          </a:p>
        </p:txBody>
      </p:sp>
      <p:pic>
        <p:nvPicPr>
          <p:cNvPr id="5" name="Content Placeholder 4" descr="psychologicke-zbrane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9" b="12885"/>
          <a:stretch/>
        </p:blipFill>
        <p:spPr>
          <a:xfrm>
            <a:off x="457200" y="0"/>
            <a:ext cx="8229600" cy="6858000"/>
          </a:xfrm>
        </p:spPr>
      </p:pic>
    </p:spTree>
    <p:extLst>
      <p:ext uri="{BB962C8B-B14F-4D97-AF65-F5344CB8AC3E}">
        <p14:creationId xmlns:p14="http://schemas.microsoft.com/office/powerpoint/2010/main" val="2619780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latin typeface="Garamond" charset="0"/>
              </a:rPr>
              <a:t>Konflikty v našem životě:</a:t>
            </a:r>
            <a:endParaRPr lang="en-US" dirty="0">
              <a:latin typeface="Garamond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62950" cy="50688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dirty="0">
                <a:solidFill>
                  <a:schemeClr val="hlink"/>
                </a:solidFill>
                <a:latin typeface="Garamond" charset="0"/>
              </a:rPr>
              <a:t>P</a:t>
            </a:r>
            <a:r>
              <a:rPr lang="cs-CZ" b="1" dirty="0" smtClean="0">
                <a:solidFill>
                  <a:schemeClr val="hlink"/>
                </a:solidFill>
                <a:latin typeface="Garamond" charset="0"/>
              </a:rPr>
              <a:t>říklady:</a:t>
            </a:r>
            <a:endParaRPr lang="cs-CZ" b="1" dirty="0">
              <a:solidFill>
                <a:schemeClr val="hlink"/>
              </a:solidFill>
              <a:latin typeface="Garamond" charset="0"/>
            </a:endParaRPr>
          </a:p>
          <a:p>
            <a:pPr eaLnBrk="1" hangingPunct="1">
              <a:buFontTx/>
              <a:buNone/>
            </a:pPr>
            <a:endParaRPr lang="cs-CZ" sz="1600" b="1" dirty="0">
              <a:solidFill>
                <a:schemeClr val="hlink"/>
              </a:solidFill>
              <a:latin typeface="Garamond" charset="0"/>
            </a:endParaRPr>
          </a:p>
          <a:p>
            <a:pPr eaLnBrk="1" hangingPunct="1"/>
            <a:r>
              <a:rPr lang="cs-CZ" b="1" dirty="0">
                <a:latin typeface="Garamond" charset="0"/>
              </a:rPr>
              <a:t> </a:t>
            </a:r>
            <a:r>
              <a:rPr lang="cs-CZ" b="1" dirty="0" smtClean="0">
                <a:latin typeface="Garamond" charset="0"/>
              </a:rPr>
              <a:t> </a:t>
            </a:r>
            <a:endParaRPr lang="cs-CZ" b="1" dirty="0" smtClean="0">
              <a:latin typeface="Garamond" charset="0"/>
            </a:endParaRPr>
          </a:p>
          <a:p>
            <a:pPr eaLnBrk="1" hangingPunct="1">
              <a:buFontTx/>
              <a:buNone/>
            </a:pPr>
            <a:endParaRPr lang="cs-CZ" sz="1000" b="1" dirty="0" smtClean="0">
              <a:latin typeface="Garamond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latin typeface="Garamond" charset="0"/>
              </a:rPr>
              <a:t>Konflikty v našem životě:</a:t>
            </a:r>
            <a:endParaRPr lang="en-US" dirty="0">
              <a:latin typeface="Garamond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62950" cy="50688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dirty="0" smtClean="0">
                <a:solidFill>
                  <a:schemeClr val="hlink"/>
                </a:solidFill>
                <a:latin typeface="Garamond" charset="0"/>
              </a:rPr>
              <a:t>Definice slova konflikt</a:t>
            </a:r>
            <a:r>
              <a:rPr lang="cs-CZ" b="1" dirty="0" smtClean="0">
                <a:solidFill>
                  <a:schemeClr val="hlink"/>
                </a:solidFill>
                <a:latin typeface="Garamond" charset="0"/>
              </a:rPr>
              <a:t>:</a:t>
            </a:r>
            <a:endParaRPr lang="cs-CZ" b="1" dirty="0">
              <a:solidFill>
                <a:schemeClr val="hlink"/>
              </a:solidFill>
              <a:latin typeface="Garamond" charset="0"/>
            </a:endParaRPr>
          </a:p>
          <a:p>
            <a:pPr eaLnBrk="1" hangingPunct="1">
              <a:buFontTx/>
              <a:buNone/>
            </a:pPr>
            <a:endParaRPr lang="cs-CZ" sz="1600" b="1" dirty="0">
              <a:solidFill>
                <a:schemeClr val="hlink"/>
              </a:solidFill>
              <a:latin typeface="Garamond" charset="0"/>
            </a:endParaRPr>
          </a:p>
          <a:p>
            <a:r>
              <a:rPr lang="cs-CZ" dirty="0" smtClean="0">
                <a:effectLst/>
              </a:rPr>
              <a:t>výraz </a:t>
            </a:r>
            <a:r>
              <a:rPr lang="cs-CZ" dirty="0">
                <a:effectLst/>
              </a:rPr>
              <a:t>konflikt (z lat. </a:t>
            </a:r>
            <a:r>
              <a:rPr lang="cs-CZ" dirty="0" err="1">
                <a:effectLst/>
              </a:rPr>
              <a:t>confligó</a:t>
            </a:r>
            <a:r>
              <a:rPr lang="cs-CZ" dirty="0">
                <a:effectLst/>
              </a:rPr>
              <a:t>, </a:t>
            </a:r>
            <a:r>
              <a:rPr lang="cs-CZ" dirty="0" err="1">
                <a:effectLst/>
              </a:rPr>
              <a:t>conflictum</a:t>
            </a:r>
            <a:r>
              <a:rPr lang="cs-CZ" dirty="0">
                <a:effectLst/>
              </a:rPr>
              <a:t>) označuje střet dvou </a:t>
            </a:r>
            <a:r>
              <a:rPr lang="cs-CZ" dirty="0" smtClean="0">
                <a:effectLst/>
              </a:rPr>
              <a:t>či </a:t>
            </a:r>
            <a:r>
              <a:rPr lang="cs-CZ" dirty="0">
                <a:effectLst/>
              </a:rPr>
              <a:t>více protikladných, protichůdných sil, stran či nesmiřitelných stanovisek, které nemohou nebo nechtějí přistoupit na dohodu</a:t>
            </a:r>
            <a:r>
              <a:rPr lang="cs-CZ" dirty="0" smtClean="0">
                <a:effectLst/>
              </a:rPr>
              <a:t>...</a:t>
            </a:r>
            <a:endParaRPr lang="cs-CZ" sz="1000" b="1" dirty="0" smtClean="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068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latin typeface="Garamond" charset="0"/>
              </a:rPr>
              <a:t>Konflikty v našem životě:</a:t>
            </a:r>
            <a:endParaRPr lang="en-US" dirty="0">
              <a:latin typeface="Garamond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62950" cy="50688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dirty="0" smtClean="0">
                <a:solidFill>
                  <a:schemeClr val="hlink"/>
                </a:solidFill>
                <a:latin typeface="Garamond" charset="0"/>
              </a:rPr>
              <a:t>Definice slova konflikt</a:t>
            </a:r>
            <a:r>
              <a:rPr lang="cs-CZ" b="1" dirty="0" smtClean="0">
                <a:solidFill>
                  <a:schemeClr val="hlink"/>
                </a:solidFill>
                <a:latin typeface="Garamond" charset="0"/>
              </a:rPr>
              <a:t>:</a:t>
            </a:r>
            <a:endParaRPr lang="cs-CZ" b="1" dirty="0">
              <a:solidFill>
                <a:schemeClr val="hlink"/>
              </a:solidFill>
              <a:latin typeface="Garamond" charset="0"/>
            </a:endParaRPr>
          </a:p>
          <a:p>
            <a:pPr eaLnBrk="1" hangingPunct="1">
              <a:buFontTx/>
              <a:buNone/>
            </a:pPr>
            <a:endParaRPr lang="cs-CZ" sz="1600" b="1" dirty="0">
              <a:solidFill>
                <a:schemeClr val="hlink"/>
              </a:solidFill>
              <a:latin typeface="Garamond" charset="0"/>
            </a:endParaRPr>
          </a:p>
          <a:p>
            <a:r>
              <a:rPr lang="cs-CZ" dirty="0" smtClean="0">
                <a:effectLst/>
              </a:rPr>
              <a:t>dělení konfliktů</a:t>
            </a:r>
          </a:p>
          <a:p>
            <a:r>
              <a:rPr lang="cs-CZ" dirty="0" smtClean="0">
                <a:effectLst/>
              </a:rPr>
              <a:t>lidské styly zvládání konfliktů</a:t>
            </a:r>
          </a:p>
        </p:txBody>
      </p:sp>
    </p:spTree>
    <p:extLst>
      <p:ext uri="{BB962C8B-B14F-4D97-AF65-F5344CB8AC3E}">
        <p14:creationId xmlns:p14="http://schemas.microsoft.com/office/powerpoint/2010/main" val="2472499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latin typeface="Garamond" charset="0"/>
              </a:rPr>
              <a:t>Konflikty v našem životě:</a:t>
            </a:r>
            <a:endParaRPr lang="en-US" dirty="0">
              <a:latin typeface="Garamond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r>
              <a:rPr lang="cs-CZ" sz="2400" dirty="0">
                <a:effectLst/>
                <a:latin typeface="Arial"/>
                <a:cs typeface="Arial"/>
              </a:rPr>
              <a:t>Matouš 1:</a:t>
            </a:r>
            <a:r>
              <a:rPr lang="cs-CZ" sz="2400" dirty="0">
                <a:effectLst/>
                <a:latin typeface="Arial"/>
                <a:cs typeface="Arial"/>
                <a:hlinkClick r:id="rId2" action="ppaction://hlinkfile"/>
              </a:rPr>
              <a:t>18</a:t>
            </a:r>
            <a:r>
              <a:rPr lang="cs-CZ" sz="2400" dirty="0">
                <a:effectLst/>
                <a:latin typeface="Arial"/>
                <a:cs typeface="Arial"/>
              </a:rPr>
              <a:t>-25  Narození Ježíše Krista se událo takto: Jeho matka Marie byla zasnoubena Josefovi, ale předtím, než se vzali, se ukázalo, že je těhotná z Ducha svatého. </a:t>
            </a:r>
            <a:r>
              <a:rPr lang="cs-CZ" sz="2400" dirty="0">
                <a:effectLst/>
                <a:latin typeface="Arial"/>
                <a:cs typeface="Arial"/>
                <a:hlinkClick r:id="rId3" action="ppaction://hlinkfile"/>
              </a:rPr>
              <a:t>19</a:t>
            </a:r>
            <a:r>
              <a:rPr lang="cs-CZ" sz="2400" dirty="0">
                <a:effectLst/>
                <a:latin typeface="Arial"/>
                <a:cs typeface="Arial"/>
              </a:rPr>
              <a:t>  Její muž Josef byl spravedlivý, a protože ji nechtěl veřejně zostudit, rozhodl se, že se s ní rozejde v tichosti. </a:t>
            </a:r>
            <a:r>
              <a:rPr lang="cs-CZ" sz="2400" dirty="0">
                <a:effectLst/>
                <a:latin typeface="Arial"/>
                <a:cs typeface="Arial"/>
                <a:hlinkClick r:id="rId4" action="ppaction://hlinkfile"/>
              </a:rPr>
              <a:t>20</a:t>
            </a:r>
            <a:r>
              <a:rPr lang="cs-CZ" sz="2400" dirty="0">
                <a:effectLst/>
                <a:latin typeface="Arial"/>
                <a:cs typeface="Arial"/>
              </a:rPr>
              <a:t>  Když však o tom přemýšlel, hle, ve snu se mu ukázal Hospodinův anděl a řekl: "Josefe, synu Davidův, neboj se vzít si Marii za manželku, neboť to, co v ní bylo počato, je z Ducha svatého. </a:t>
            </a:r>
            <a:r>
              <a:rPr lang="cs-CZ" sz="2400" dirty="0">
                <a:effectLst/>
                <a:latin typeface="Arial"/>
                <a:cs typeface="Arial"/>
                <a:hlinkClick r:id="rId5" action="ppaction://hlinkfile"/>
              </a:rPr>
              <a:t>21</a:t>
            </a:r>
            <a:r>
              <a:rPr lang="cs-CZ" sz="2400" dirty="0">
                <a:effectLst/>
                <a:latin typeface="Arial"/>
                <a:cs typeface="Arial"/>
              </a:rPr>
              <a:t>  Porodí syna a dáš mu jméno Ježíš, neboť on zachrání svůj lid od jejich hříchů." </a:t>
            </a:r>
            <a:r>
              <a:rPr lang="cs-CZ" sz="2400" dirty="0">
                <a:effectLst/>
                <a:latin typeface="Arial"/>
                <a:cs typeface="Arial"/>
                <a:hlinkClick r:id="rId6" action="ppaction://hlinkfile"/>
              </a:rPr>
              <a:t>22</a:t>
            </a:r>
            <a:r>
              <a:rPr lang="cs-CZ" sz="2400" dirty="0">
                <a:effectLst/>
                <a:latin typeface="Arial"/>
                <a:cs typeface="Arial"/>
              </a:rPr>
              <a:t>  To vše se stalo, aby se naplnilo, co Hospodin řekl ústy proroka: </a:t>
            </a:r>
            <a:r>
              <a:rPr lang="cs-CZ" sz="2400" dirty="0">
                <a:effectLst/>
                <a:latin typeface="Arial"/>
                <a:cs typeface="Arial"/>
                <a:hlinkClick r:id="rId7" action="ppaction://hlinkfile"/>
              </a:rPr>
              <a:t>23</a:t>
            </a:r>
            <a:r>
              <a:rPr lang="cs-CZ" sz="2400" dirty="0">
                <a:effectLst/>
                <a:latin typeface="Arial"/>
                <a:cs typeface="Arial"/>
              </a:rPr>
              <a:t>  "Hle, panna počne a porodí syna a dají mu jméno Immanuel," což se překládá: Bůh je s námi. </a:t>
            </a:r>
            <a:r>
              <a:rPr lang="cs-CZ" sz="2400" dirty="0">
                <a:effectLst/>
                <a:latin typeface="Arial"/>
                <a:cs typeface="Arial"/>
                <a:hlinkClick r:id="rId8" action="ppaction://hlinkfile"/>
              </a:rPr>
              <a:t>24</a:t>
            </a:r>
            <a:r>
              <a:rPr lang="cs-CZ" sz="2400" dirty="0">
                <a:effectLst/>
                <a:latin typeface="Arial"/>
                <a:cs typeface="Arial"/>
              </a:rPr>
              <a:t>  Když se Josef probudil, zachoval se, jak mu přikázal Hospodinův anděl, a vzal si Marii za manželku. </a:t>
            </a:r>
            <a:r>
              <a:rPr lang="cs-CZ" sz="2400" dirty="0">
                <a:effectLst/>
                <a:latin typeface="Arial"/>
                <a:cs typeface="Arial"/>
                <a:hlinkClick r:id="rId9" action="ppaction://hlinkfile"/>
              </a:rPr>
              <a:t>25</a:t>
            </a:r>
            <a:r>
              <a:rPr lang="cs-CZ" sz="2400" dirty="0">
                <a:effectLst/>
                <a:latin typeface="Arial"/>
                <a:cs typeface="Arial"/>
              </a:rPr>
              <a:t>  Nespal s ní ale až do doby, kdy porodila syna, jemuž dal jméno Ježíš.</a:t>
            </a:r>
          </a:p>
        </p:txBody>
      </p:sp>
    </p:spTree>
    <p:extLst>
      <p:ext uri="{BB962C8B-B14F-4D97-AF65-F5344CB8AC3E}">
        <p14:creationId xmlns:p14="http://schemas.microsoft.com/office/powerpoint/2010/main" val="140434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latin typeface="Garamond" charset="0"/>
              </a:rPr>
              <a:t>Konflikty v našem životě:</a:t>
            </a:r>
            <a:endParaRPr lang="en-US" dirty="0">
              <a:latin typeface="Garamond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196752"/>
            <a:ext cx="8362950" cy="50688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dirty="0" smtClean="0">
                <a:solidFill>
                  <a:schemeClr val="hlink"/>
                </a:solidFill>
                <a:latin typeface="Garamond" charset="0"/>
              </a:rPr>
              <a:t>Jak řešit konflikt</a:t>
            </a:r>
            <a:r>
              <a:rPr lang="cs-CZ" b="1" dirty="0" smtClean="0">
                <a:solidFill>
                  <a:schemeClr val="hlink"/>
                </a:solidFill>
                <a:latin typeface="Garamond" charset="0"/>
              </a:rPr>
              <a:t>:</a:t>
            </a:r>
            <a:endParaRPr lang="cs-CZ" b="1" dirty="0">
              <a:solidFill>
                <a:schemeClr val="hlink"/>
              </a:solidFill>
              <a:latin typeface="Garamond" charset="0"/>
            </a:endParaRPr>
          </a:p>
          <a:p>
            <a:pPr eaLnBrk="1" hangingPunct="1">
              <a:buFontTx/>
              <a:buNone/>
            </a:pPr>
            <a:endParaRPr lang="cs-CZ" sz="1600" b="1" dirty="0">
              <a:solidFill>
                <a:schemeClr val="hlink"/>
              </a:solidFill>
              <a:latin typeface="Garamond" charset="0"/>
            </a:endParaRPr>
          </a:p>
          <a:p>
            <a:r>
              <a:rPr lang="cs-CZ" dirty="0">
                <a:effectLst/>
              </a:rPr>
              <a:t>Z</a:t>
            </a:r>
            <a:r>
              <a:rPr lang="cs-CZ" dirty="0" smtClean="0">
                <a:effectLst/>
              </a:rPr>
              <a:t>asnoubení</a:t>
            </a:r>
          </a:p>
          <a:p>
            <a:r>
              <a:rPr lang="cs-CZ" dirty="0" smtClean="0">
                <a:effectLst/>
              </a:rPr>
              <a:t>Spravedlnost</a:t>
            </a:r>
          </a:p>
          <a:p>
            <a:r>
              <a:rPr lang="cs-CZ" dirty="0">
                <a:effectLst/>
              </a:rPr>
              <a:t>D</a:t>
            </a:r>
            <a:r>
              <a:rPr lang="cs-CZ" dirty="0" smtClean="0">
                <a:effectLst/>
              </a:rPr>
              <a:t>ůraz </a:t>
            </a:r>
            <a:r>
              <a:rPr lang="cs-CZ" dirty="0">
                <a:effectLst/>
              </a:rPr>
              <a:t>na </a:t>
            </a:r>
            <a:r>
              <a:rPr lang="cs-CZ" dirty="0" smtClean="0">
                <a:effectLst/>
              </a:rPr>
              <a:t>chtít </a:t>
            </a:r>
            <a:r>
              <a:rPr lang="cs-CZ" dirty="0">
                <a:effectLst/>
              </a:rPr>
              <a:t>dobro pro toho druhého</a:t>
            </a:r>
          </a:p>
          <a:p>
            <a:pPr lvl="0"/>
            <a:r>
              <a:rPr lang="cs-CZ" dirty="0" smtClean="0">
                <a:effectLst/>
              </a:rPr>
              <a:t>Nehledání svého vítězství </a:t>
            </a:r>
            <a:r>
              <a:rPr lang="cs-CZ" dirty="0">
                <a:effectLst/>
              </a:rPr>
              <a:t>– soutěživost</a:t>
            </a:r>
          </a:p>
          <a:p>
            <a:pPr lvl="0"/>
            <a:r>
              <a:rPr lang="cs-CZ" dirty="0" smtClean="0">
                <a:effectLst/>
              </a:rPr>
              <a:t>Přemýšlení </a:t>
            </a:r>
            <a:r>
              <a:rPr lang="cs-CZ" dirty="0">
                <a:effectLst/>
              </a:rPr>
              <a:t>o tom – </a:t>
            </a:r>
            <a:r>
              <a:rPr lang="cs-CZ" dirty="0" smtClean="0">
                <a:effectLst/>
              </a:rPr>
              <a:t>rozjímání </a:t>
            </a:r>
            <a:r>
              <a:rPr lang="cs-CZ" dirty="0">
                <a:effectLst/>
              </a:rPr>
              <a:t>– </a:t>
            </a:r>
            <a:r>
              <a:rPr lang="cs-CZ" dirty="0" smtClean="0">
                <a:effectLst/>
              </a:rPr>
              <a:t>hledání Boha</a:t>
            </a:r>
          </a:p>
          <a:p>
            <a:pPr lvl="0"/>
            <a:r>
              <a:rPr lang="cs-CZ" dirty="0" smtClean="0">
                <a:effectLst/>
              </a:rPr>
              <a:t>Přijetí Božího řešení, vysvětlení</a:t>
            </a:r>
          </a:p>
          <a:p>
            <a:pPr lvl="0"/>
            <a:r>
              <a:rPr lang="cs-CZ" dirty="0" smtClean="0">
                <a:effectLst/>
              </a:rPr>
              <a:t>Poslechnutí Božího řešení</a:t>
            </a:r>
          </a:p>
          <a:p>
            <a:pPr lvl="0"/>
            <a:r>
              <a:rPr lang="cs-CZ" dirty="0" smtClean="0">
                <a:effectLst/>
              </a:rPr>
              <a:t>Sjednocení se s ním – s Bohem</a:t>
            </a: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84283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133600"/>
            <a:ext cx="7772400" cy="1736725"/>
          </a:xfrm>
        </p:spPr>
        <p:txBody>
          <a:bodyPr/>
          <a:lstStyle/>
          <a:p>
            <a:pPr eaLnBrk="1" hangingPunct="1"/>
            <a:r>
              <a:rPr lang="cs-CZ" dirty="0">
                <a:effectLst/>
              </a:rPr>
              <a:t>Konflikty v životě </a:t>
            </a:r>
            <a:r>
              <a:rPr lang="cs-CZ" dirty="0" smtClean="0">
                <a:effectLst/>
              </a:rPr>
              <a:t>člověka</a:t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/>
              <a:t>KONFLIKT V MANŽELSTVÍ</a:t>
            </a:r>
            <a:endParaRPr lang="cs-CZ" dirty="0">
              <a:latin typeface="Garamond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23928" y="4365104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AC Bučovice, 16.08.2015, Jiří Pospíšil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249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latin typeface="Garamond" charset="0"/>
              </a:rPr>
              <a:t>Konflikty v našem životě:</a:t>
            </a:r>
            <a:endParaRPr lang="en-US" dirty="0">
              <a:latin typeface="Garamond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196752"/>
            <a:ext cx="8362950" cy="50688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dirty="0" smtClean="0">
                <a:solidFill>
                  <a:schemeClr val="hlink"/>
                </a:solidFill>
                <a:latin typeface="Garamond" charset="0"/>
              </a:rPr>
              <a:t>Aplikace</a:t>
            </a:r>
            <a:r>
              <a:rPr lang="cs-CZ" b="1" dirty="0" smtClean="0">
                <a:solidFill>
                  <a:schemeClr val="hlink"/>
                </a:solidFill>
                <a:latin typeface="Garamond" charset="0"/>
              </a:rPr>
              <a:t>:</a:t>
            </a:r>
            <a:endParaRPr lang="cs-CZ" b="1" dirty="0">
              <a:solidFill>
                <a:schemeClr val="hlink"/>
              </a:solidFill>
              <a:latin typeface="Garamond" charset="0"/>
            </a:endParaRPr>
          </a:p>
          <a:p>
            <a:pPr eaLnBrk="1" hangingPunct="1">
              <a:buFontTx/>
              <a:buNone/>
            </a:pPr>
            <a:endParaRPr lang="cs-CZ" sz="1600" b="1" dirty="0">
              <a:solidFill>
                <a:schemeClr val="hlink"/>
              </a:solidFill>
              <a:latin typeface="Garamond" charset="0"/>
            </a:endParaRPr>
          </a:p>
          <a:p>
            <a:pPr lvl="0"/>
            <a:r>
              <a:rPr lang="cs-CZ" sz="3600" i="1" dirty="0" smtClean="0">
                <a:effectLst/>
                <a:latin typeface="Arial"/>
                <a:cs typeface="Arial"/>
              </a:rPr>
              <a:t>konflikt </a:t>
            </a:r>
            <a:r>
              <a:rPr lang="cs-CZ" sz="3600" i="1" dirty="0">
                <a:effectLst/>
                <a:latin typeface="Arial"/>
                <a:cs typeface="Arial"/>
              </a:rPr>
              <a:t>tu je a nedá se mu vyhnout</a:t>
            </a:r>
          </a:p>
          <a:p>
            <a:pPr lvl="0"/>
            <a:r>
              <a:rPr lang="cs-CZ" sz="3600" i="1" dirty="0">
                <a:effectLst/>
                <a:latin typeface="Arial"/>
                <a:cs typeface="Arial"/>
              </a:rPr>
              <a:t>využij konflikt pro osobní růst</a:t>
            </a:r>
          </a:p>
          <a:p>
            <a:pPr lvl="0"/>
            <a:r>
              <a:rPr lang="cs-CZ" sz="3600" i="1" dirty="0">
                <a:effectLst/>
                <a:latin typeface="Arial"/>
                <a:cs typeface="Arial"/>
              </a:rPr>
              <a:t>naplň věci dle Bible</a:t>
            </a:r>
          </a:p>
          <a:p>
            <a:pPr lvl="0"/>
            <a:r>
              <a:rPr lang="cs-CZ" sz="3600" i="1" dirty="0">
                <a:effectLst/>
                <a:latin typeface="Arial"/>
                <a:cs typeface="Arial"/>
              </a:rPr>
              <a:t>chtěj vždy dobro pro toho druhého</a:t>
            </a:r>
          </a:p>
          <a:p>
            <a:pPr lvl="0"/>
            <a:r>
              <a:rPr lang="cs-CZ" sz="3600" i="1" dirty="0">
                <a:effectLst/>
                <a:latin typeface="Arial"/>
                <a:cs typeface="Arial"/>
              </a:rPr>
              <a:t>pokoř se před Bohem</a:t>
            </a:r>
          </a:p>
        </p:txBody>
      </p:sp>
    </p:spTree>
    <p:extLst>
      <p:ext uri="{BB962C8B-B14F-4D97-AF65-F5344CB8AC3E}">
        <p14:creationId xmlns:p14="http://schemas.microsoft.com/office/powerpoint/2010/main" val="1456126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133600"/>
            <a:ext cx="7772400" cy="1736725"/>
          </a:xfrm>
        </p:spPr>
        <p:txBody>
          <a:bodyPr/>
          <a:lstStyle/>
          <a:p>
            <a:pPr eaLnBrk="1" hangingPunct="1"/>
            <a:r>
              <a:rPr lang="cs-CZ" dirty="0">
                <a:effectLst/>
              </a:rPr>
              <a:t>Konflikty v životě </a:t>
            </a:r>
            <a:r>
              <a:rPr lang="cs-CZ" dirty="0" smtClean="0">
                <a:effectLst/>
              </a:rPr>
              <a:t>člověka</a:t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/>
              <a:t>KONFLIKT V MANŽELSTVÍ</a:t>
            </a:r>
            <a:endParaRPr lang="cs-CZ" dirty="0">
              <a:latin typeface="Garamond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23928" y="4365104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AC Bučovice, 16.08.2015, Jiří Pospíšil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585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dirty="0">
              <a:latin typeface="Garamond" charset="0"/>
            </a:endParaRPr>
          </a:p>
        </p:txBody>
      </p:sp>
      <p:pic>
        <p:nvPicPr>
          <p:cNvPr id="5" name="Content Placeholder 4" descr="dilemma-konflikt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46" b="610"/>
          <a:stretch/>
        </p:blipFill>
        <p:spPr/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dirty="0">
              <a:latin typeface="Garamond" charset="0"/>
            </a:endParaRPr>
          </a:p>
        </p:txBody>
      </p:sp>
      <p:pic>
        <p:nvPicPr>
          <p:cNvPr id="3" name="Content Placeholder 2" descr="1c172c1f-2777-4a26-ac33-324ab890812d_20100920124514_Klotnia63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7" t="-3062" r="4237" b="1"/>
          <a:stretch/>
        </p:blipFill>
        <p:spPr>
          <a:xfrm>
            <a:off x="457200" y="1462527"/>
            <a:ext cx="8229600" cy="4633473"/>
          </a:xfrm>
        </p:spPr>
      </p:pic>
    </p:spTree>
    <p:extLst>
      <p:ext uri="{BB962C8B-B14F-4D97-AF65-F5344CB8AC3E}">
        <p14:creationId xmlns:p14="http://schemas.microsoft.com/office/powerpoint/2010/main" val="1306173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dirty="0">
              <a:latin typeface="Garamond" charset="0"/>
            </a:endParaRPr>
          </a:p>
        </p:txBody>
      </p:sp>
      <p:pic>
        <p:nvPicPr>
          <p:cNvPr id="3" name="Content Placeholder 2" descr="130306114349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8" t="-1335" r="468" b="16760"/>
          <a:stretch/>
        </p:blipFill>
        <p:spPr>
          <a:xfrm>
            <a:off x="457200" y="865970"/>
            <a:ext cx="8229600" cy="5230030"/>
          </a:xfrm>
        </p:spPr>
      </p:pic>
    </p:spTree>
    <p:extLst>
      <p:ext uri="{BB962C8B-B14F-4D97-AF65-F5344CB8AC3E}">
        <p14:creationId xmlns:p14="http://schemas.microsoft.com/office/powerpoint/2010/main" val="1376863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dirty="0">
              <a:latin typeface="Garamond" charset="0"/>
            </a:endParaRPr>
          </a:p>
        </p:txBody>
      </p:sp>
      <p:pic>
        <p:nvPicPr>
          <p:cNvPr id="3" name="Content Placeholder 2" descr="18209-hnev-konflikt-agresivita-atak-clanok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42" b="-384"/>
          <a:stretch/>
        </p:blipFill>
        <p:spPr>
          <a:xfrm>
            <a:off x="457200" y="558069"/>
            <a:ext cx="8229600" cy="6299931"/>
          </a:xfrm>
        </p:spPr>
      </p:pic>
    </p:spTree>
    <p:extLst>
      <p:ext uri="{BB962C8B-B14F-4D97-AF65-F5344CB8AC3E}">
        <p14:creationId xmlns:p14="http://schemas.microsoft.com/office/powerpoint/2010/main" val="153964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dirty="0">
              <a:latin typeface="Garamond" charset="0"/>
            </a:endParaRPr>
          </a:p>
        </p:txBody>
      </p:sp>
      <p:pic>
        <p:nvPicPr>
          <p:cNvPr id="3" name="Content Placeholder 2" descr="hadka-nezhody-konflikt-nestandard2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4" t="7032" r="234" b="20128"/>
          <a:stretch/>
        </p:blipFill>
        <p:spPr/>
      </p:pic>
    </p:spTree>
    <p:extLst>
      <p:ext uri="{BB962C8B-B14F-4D97-AF65-F5344CB8AC3E}">
        <p14:creationId xmlns:p14="http://schemas.microsoft.com/office/powerpoint/2010/main" val="837179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dirty="0">
              <a:latin typeface="Garamond" charset="0"/>
            </a:endParaRPr>
          </a:p>
        </p:txBody>
      </p:sp>
      <p:pic>
        <p:nvPicPr>
          <p:cNvPr id="3" name="Content Placeholder 2" descr="Fotolia_hypnocreative-_Subscription_Monthly_XL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34" b="313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09081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dirty="0">
              <a:latin typeface="Garamond" charset="0"/>
            </a:endParaRPr>
          </a:p>
        </p:txBody>
      </p:sp>
      <p:pic>
        <p:nvPicPr>
          <p:cNvPr id="3" name="Content Placeholder 2" descr="lojzo-konflikt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5" b="9193"/>
          <a:stretch/>
        </p:blipFill>
        <p:spPr>
          <a:xfrm>
            <a:off x="457200" y="1135383"/>
            <a:ext cx="8229600" cy="4960617"/>
          </a:xfrm>
        </p:spPr>
      </p:pic>
    </p:spTree>
    <p:extLst>
      <p:ext uri="{BB962C8B-B14F-4D97-AF65-F5344CB8AC3E}">
        <p14:creationId xmlns:p14="http://schemas.microsoft.com/office/powerpoint/2010/main" val="1556194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xmlns:p14="http://schemas.microsoft.com/office/powerpoint/2010/main" spd="slow">
        <p:fade/>
      </p:transition>
    </mc:Fallback>
  </mc:AlternateContent>
</p:sld>
</file>

<file path=ppt/theme/theme1.xml><?xml version="1.0" encoding="utf-8"?>
<a:theme xmlns:a="http://schemas.openxmlformats.org/drawingml/2006/main" name="Týmová práce">
  <a:themeElements>
    <a:clrScheme name="Týmová práce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Týmová prác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ýmová práce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ýmová práce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ýmová práce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ýmová práce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ýmová práce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ýmová práce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ýmová práce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ýmová práce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ýmová práce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</TotalTime>
  <Words>388</Words>
  <Application>Microsoft Macintosh PowerPoint</Application>
  <PresentationFormat>On-screen Show (4:3)</PresentationFormat>
  <Paragraphs>40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Týmová práce</vt:lpstr>
      <vt:lpstr>Konflikty v životě člověka </vt:lpstr>
      <vt:lpstr>Konflikty v životě člověka  KONFLIKT V MANŽELSTVÍ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Konflikty v našem životě:</vt:lpstr>
      <vt:lpstr>Konflikty v našem životě:</vt:lpstr>
      <vt:lpstr>Konflikty v našem životě:</vt:lpstr>
      <vt:lpstr>Konflikty v našem životě:</vt:lpstr>
      <vt:lpstr>Konflikty v našem životě:</vt:lpstr>
      <vt:lpstr>Konflikty v našem životě:</vt:lpstr>
      <vt:lpstr>Konflikty v životě člověka  KONFLIKT V MANŽELSTVÍ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Konflikty mezi lidmi</dc:title>
  <dc:creator>KATKA</dc:creator>
  <cp:lastModifiedBy>Jiří Pospíšil</cp:lastModifiedBy>
  <cp:revision>31</cp:revision>
  <dcterms:created xsi:type="dcterms:W3CDTF">2010-02-22T19:17:25Z</dcterms:created>
  <dcterms:modified xsi:type="dcterms:W3CDTF">2015-08-16T06:29:14Z</dcterms:modified>
</cp:coreProperties>
</file>