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0" r:id="rId3"/>
    <p:sldId id="269" r:id="rId4"/>
    <p:sldId id="275" r:id="rId5"/>
    <p:sldId id="274" r:id="rId6"/>
    <p:sldId id="273" r:id="rId7"/>
    <p:sldId id="271" r:id="rId8"/>
    <p:sldId id="278" r:id="rId9"/>
    <p:sldId id="277" r:id="rId10"/>
    <p:sldId id="276" r:id="rId11"/>
    <p:sldId id="272" r:id="rId12"/>
    <p:sldId id="280" r:id="rId13"/>
    <p:sldId id="279" r:id="rId14"/>
    <p:sldId id="281" r:id="rId15"/>
    <p:sldId id="262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aramond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</p:grpSp>
      <p:sp>
        <p:nvSpPr>
          <p:cNvPr id="338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k-SK"/>
              <a:t>Klepnutím lze upravit styl předlohy nadpisů.</a:t>
            </a:r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k-SK"/>
              <a:t>Klepnutím lze upravit styl předlohy podnadpisů.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7EA1-85EF-8C4E-8F97-65D717377C6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462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9B197-8E3A-374B-929B-C28958E831E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151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DF430-2987-A146-839F-BBF40A75667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0768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78A5F-A903-D94C-AD04-1123A554EAA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9596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CFE68-0058-2C4C-83AB-3F5529A53C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7158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1F330-60D3-0148-BE1F-95A593D7C04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9951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56B80-83DC-2D4B-A48F-C15FE576A2A7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382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9FC4B-8029-AF4C-A65A-DF62E968220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03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443ED-2783-C648-B85D-E5B60F9B3C9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000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6DA42-4502-BE42-90B7-BF877AA29AE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119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D6AE5-08E1-8140-B73F-6F469A5A1F7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8523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277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7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  <p:sp>
          <p:nvSpPr>
            <p:cNvPr id="3278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Garamond" pitchFamily="18" charset="0"/>
                <a:ea typeface="+mn-ea"/>
              </a:endParaRPr>
            </a:p>
          </p:txBody>
        </p:sp>
      </p:grpSp>
      <p:sp>
        <p:nvSpPr>
          <p:cNvPr id="327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Klepnutím lze upravit styl předlohy nadpisů.</a:t>
            </a:r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27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27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B29C67-6B65-D845-ADF5-C4C703EC19A8}" type="slidenum">
              <a:rPr lang="sk-SK"/>
              <a:pPr/>
              <a:t>‹#›</a:t>
            </a:fld>
            <a:endParaRPr lang="sk-SK"/>
          </a:p>
        </p:txBody>
      </p:sp>
      <p:sp>
        <p:nvSpPr>
          <p:cNvPr id="327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Klepnutím lze upravit styly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Čtvrtá úroveň</a:t>
            </a:r>
          </a:p>
          <a:p>
            <a:pPr lvl="4"/>
            <a:r>
              <a:rPr lang="sk-SK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B21:Matou%25C5%25A1%201/19" TargetMode="External"/><Relationship Id="rId4" Type="http://schemas.openxmlformats.org/officeDocument/2006/relationships/hyperlink" Target="file://localhost/sword/::CzeB21:Matou%25C5%25A1%201/20" TargetMode="External"/><Relationship Id="rId5" Type="http://schemas.openxmlformats.org/officeDocument/2006/relationships/hyperlink" Target="file://localhost/sword/::CzeB21:Matou%25C5%25A1%201/21" TargetMode="External"/><Relationship Id="rId6" Type="http://schemas.openxmlformats.org/officeDocument/2006/relationships/hyperlink" Target="file://localhost/sword/::CzeB21:Matou%25C5%25A1%201/22" TargetMode="External"/><Relationship Id="rId7" Type="http://schemas.openxmlformats.org/officeDocument/2006/relationships/hyperlink" Target="file://localhost/sword/::CzeB21:Matou%25C5%25A1%201/23" TargetMode="External"/><Relationship Id="rId8" Type="http://schemas.openxmlformats.org/officeDocument/2006/relationships/hyperlink" Target="file://localhost/sword/::CzeB21:Matou%25C5%25A1%201/24" TargetMode="External"/><Relationship Id="rId9" Type="http://schemas.openxmlformats.org/officeDocument/2006/relationships/hyperlink" Target="file://localhost/sword/::CzeB21:Matou%25C5%25A1%201/2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sword/::CzeB21:Matou%25C5%25A1%201/18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133600"/>
            <a:ext cx="7772400" cy="1736725"/>
          </a:xfrm>
        </p:spPr>
        <p:txBody>
          <a:bodyPr/>
          <a:lstStyle/>
          <a:p>
            <a:pPr eaLnBrk="1" hangingPunct="1"/>
            <a:r>
              <a:rPr lang="cs-CZ" dirty="0">
                <a:effectLst/>
              </a:rPr>
              <a:t>Konflikty v životě člověka </a:t>
            </a:r>
            <a:endParaRPr lang="cs-CZ" dirty="0">
              <a:latin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436510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AC Bučovice, 16.08.2015, Jiří Pospíšil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konflikt-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3" b="8834"/>
          <a:stretch/>
        </p:blipFill>
        <p:spPr>
          <a:xfrm>
            <a:off x="457200" y="1096895"/>
            <a:ext cx="8229600" cy="4999105"/>
          </a:xfrm>
        </p:spPr>
      </p:pic>
    </p:spTree>
    <p:extLst>
      <p:ext uri="{BB962C8B-B14F-4D97-AF65-F5344CB8AC3E}">
        <p14:creationId xmlns:p14="http://schemas.microsoft.com/office/powerpoint/2010/main" val="381153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i8980w460h276xyz100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41" b="4475"/>
          <a:stretch/>
        </p:blipFill>
        <p:spPr>
          <a:xfrm>
            <a:off x="457200" y="1327820"/>
            <a:ext cx="8229600" cy="4768180"/>
          </a:xfrm>
        </p:spPr>
      </p:pic>
    </p:spTree>
    <p:extLst>
      <p:ext uri="{BB962C8B-B14F-4D97-AF65-F5344CB8AC3E}">
        <p14:creationId xmlns:p14="http://schemas.microsoft.com/office/powerpoint/2010/main" val="44691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JvSYu4Kd7qXUfeW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8" b="9060"/>
          <a:stretch/>
        </p:blipFill>
        <p:spPr>
          <a:xfrm>
            <a:off x="457200" y="1039164"/>
            <a:ext cx="8229600" cy="5056836"/>
          </a:xfrm>
        </p:spPr>
      </p:pic>
    </p:spTree>
    <p:extLst>
      <p:ext uri="{BB962C8B-B14F-4D97-AF65-F5344CB8AC3E}">
        <p14:creationId xmlns:p14="http://schemas.microsoft.com/office/powerpoint/2010/main" val="1946103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Konflik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" r="33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6407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5" name="Content Placeholder 4" descr="psychologicke-zbrane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" b="12885"/>
          <a:stretch/>
        </p:blipFill>
        <p:spPr>
          <a:xfrm>
            <a:off x="457200" y="0"/>
            <a:ext cx="8229600" cy="6858000"/>
          </a:xfrm>
        </p:spPr>
      </p:pic>
    </p:spTree>
    <p:extLst>
      <p:ext uri="{BB962C8B-B14F-4D97-AF65-F5344CB8AC3E}">
        <p14:creationId xmlns:p14="http://schemas.microsoft.com/office/powerpoint/2010/main" val="261978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>
                <a:solidFill>
                  <a:schemeClr val="hlink"/>
                </a:solidFill>
                <a:latin typeface="Garamond" charset="0"/>
              </a:rPr>
              <a:t>P</a:t>
            </a: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říklady:</a:t>
            </a:r>
            <a:endParaRPr lang="cs-CZ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600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/>
            <a:r>
              <a:rPr lang="cs-CZ" b="1" dirty="0">
                <a:latin typeface="Garamond" charset="0"/>
              </a:rPr>
              <a:t> </a:t>
            </a:r>
            <a:r>
              <a:rPr lang="cs-CZ" b="1" dirty="0" smtClean="0">
                <a:latin typeface="Garamond" charset="0"/>
              </a:rPr>
              <a:t> </a:t>
            </a:r>
            <a:endParaRPr lang="cs-CZ" b="1" dirty="0" smtClean="0"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000" b="1" dirty="0" smtClean="0">
              <a:latin typeface="Garamond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Definice slova konflikt</a:t>
            </a: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:</a:t>
            </a:r>
            <a:endParaRPr lang="cs-CZ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600" b="1" dirty="0">
              <a:solidFill>
                <a:schemeClr val="hlink"/>
              </a:solidFill>
              <a:latin typeface="Garamond" charset="0"/>
            </a:endParaRPr>
          </a:p>
          <a:p>
            <a:r>
              <a:rPr lang="cs-CZ" dirty="0" smtClean="0">
                <a:effectLst/>
              </a:rPr>
              <a:t>výraz </a:t>
            </a:r>
            <a:r>
              <a:rPr lang="cs-CZ" dirty="0">
                <a:effectLst/>
              </a:rPr>
              <a:t>konflikt (z lat. </a:t>
            </a:r>
            <a:r>
              <a:rPr lang="cs-CZ" dirty="0" err="1">
                <a:effectLst/>
              </a:rPr>
              <a:t>confligó</a:t>
            </a:r>
            <a:r>
              <a:rPr lang="cs-CZ" dirty="0">
                <a:effectLst/>
              </a:rPr>
              <a:t>, </a:t>
            </a:r>
            <a:r>
              <a:rPr lang="cs-CZ" dirty="0" err="1">
                <a:effectLst/>
              </a:rPr>
              <a:t>conflictum</a:t>
            </a:r>
            <a:r>
              <a:rPr lang="cs-CZ" dirty="0">
                <a:effectLst/>
              </a:rPr>
              <a:t>) označuje střet dvou </a:t>
            </a:r>
            <a:r>
              <a:rPr lang="cs-CZ" dirty="0" smtClean="0">
                <a:effectLst/>
              </a:rPr>
              <a:t>či </a:t>
            </a:r>
            <a:r>
              <a:rPr lang="cs-CZ" dirty="0">
                <a:effectLst/>
              </a:rPr>
              <a:t>více protikladných, protichůdných sil, stran či nesmiřitelných stanovisek, které nemohou nebo nechtějí přistoupit na dohodu</a:t>
            </a:r>
            <a:r>
              <a:rPr lang="cs-CZ" dirty="0" smtClean="0">
                <a:effectLst/>
              </a:rPr>
              <a:t>...</a:t>
            </a:r>
            <a:endParaRPr lang="cs-CZ" sz="1000" b="1" dirty="0" smtClean="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6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Definice slova konflikt</a:t>
            </a: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:</a:t>
            </a:r>
            <a:endParaRPr lang="cs-CZ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600" b="1" dirty="0">
              <a:solidFill>
                <a:schemeClr val="hlink"/>
              </a:solidFill>
              <a:latin typeface="Garamond" charset="0"/>
            </a:endParaRPr>
          </a:p>
          <a:p>
            <a:r>
              <a:rPr lang="cs-CZ" dirty="0" smtClean="0">
                <a:effectLst/>
              </a:rPr>
              <a:t>dělení konfliktů</a:t>
            </a:r>
          </a:p>
          <a:p>
            <a:r>
              <a:rPr lang="cs-CZ" dirty="0" smtClean="0">
                <a:effectLst/>
              </a:rPr>
              <a:t>lidské styly zvládání konfliktů</a:t>
            </a:r>
          </a:p>
        </p:txBody>
      </p:sp>
    </p:spTree>
    <p:extLst>
      <p:ext uri="{BB962C8B-B14F-4D97-AF65-F5344CB8AC3E}">
        <p14:creationId xmlns:p14="http://schemas.microsoft.com/office/powerpoint/2010/main" val="247249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cs-CZ" sz="2400" dirty="0">
                <a:effectLst/>
                <a:latin typeface="Arial"/>
                <a:cs typeface="Arial"/>
              </a:rPr>
              <a:t>Matouš 1:</a:t>
            </a:r>
            <a:r>
              <a:rPr lang="cs-CZ" sz="2400" dirty="0">
                <a:effectLst/>
                <a:latin typeface="Arial"/>
                <a:cs typeface="Arial"/>
                <a:hlinkClick r:id="rId2" action="ppaction://hlinkfile"/>
              </a:rPr>
              <a:t>18</a:t>
            </a:r>
            <a:r>
              <a:rPr lang="cs-CZ" sz="2400" dirty="0">
                <a:effectLst/>
                <a:latin typeface="Arial"/>
                <a:cs typeface="Arial"/>
              </a:rPr>
              <a:t>-25  Narození Ježíše Krista se událo takto: Jeho matka Marie byla zasnoubena Josefovi, ale předtím, než se vzali, se ukázalo, že je těhotná z Ducha svatého. </a:t>
            </a:r>
            <a:r>
              <a:rPr lang="cs-CZ" sz="2400" dirty="0">
                <a:effectLst/>
                <a:latin typeface="Arial"/>
                <a:cs typeface="Arial"/>
                <a:hlinkClick r:id="rId3" action="ppaction://hlinkfile"/>
              </a:rPr>
              <a:t>19</a:t>
            </a:r>
            <a:r>
              <a:rPr lang="cs-CZ" sz="2400" dirty="0">
                <a:effectLst/>
                <a:latin typeface="Arial"/>
                <a:cs typeface="Arial"/>
              </a:rPr>
              <a:t>  Její muž Josef byl spravedlivý, a protože ji nechtěl veřejně zostudit, rozhodl se, že se s ní rozejde v tichosti. </a:t>
            </a:r>
            <a:r>
              <a:rPr lang="cs-CZ" sz="2400" dirty="0">
                <a:effectLst/>
                <a:latin typeface="Arial"/>
                <a:cs typeface="Arial"/>
                <a:hlinkClick r:id="rId4" action="ppaction://hlinkfile"/>
              </a:rPr>
              <a:t>20</a:t>
            </a:r>
            <a:r>
              <a:rPr lang="cs-CZ" sz="2400" dirty="0">
                <a:effectLst/>
                <a:latin typeface="Arial"/>
                <a:cs typeface="Arial"/>
              </a:rPr>
              <a:t>  Když však o tom přemýšlel, hle, ve snu se mu ukázal Hospodinův anděl a řekl: "Josefe, synu Davidův, neboj se vzít si Marii za manželku, neboť to, co v ní bylo počato, je z Ducha svatého. </a:t>
            </a:r>
            <a:r>
              <a:rPr lang="cs-CZ" sz="2400" dirty="0">
                <a:effectLst/>
                <a:latin typeface="Arial"/>
                <a:cs typeface="Arial"/>
                <a:hlinkClick r:id="rId5" action="ppaction://hlinkfile"/>
              </a:rPr>
              <a:t>21</a:t>
            </a:r>
            <a:r>
              <a:rPr lang="cs-CZ" sz="2400" dirty="0">
                <a:effectLst/>
                <a:latin typeface="Arial"/>
                <a:cs typeface="Arial"/>
              </a:rPr>
              <a:t>  Porodí syna a dáš mu jméno Ježíš, neboť on zachrání svůj lid od jejich hříchů." </a:t>
            </a:r>
            <a:r>
              <a:rPr lang="cs-CZ" sz="2400" dirty="0">
                <a:effectLst/>
                <a:latin typeface="Arial"/>
                <a:cs typeface="Arial"/>
                <a:hlinkClick r:id="rId6" action="ppaction://hlinkfile"/>
              </a:rPr>
              <a:t>22</a:t>
            </a:r>
            <a:r>
              <a:rPr lang="cs-CZ" sz="2400" dirty="0">
                <a:effectLst/>
                <a:latin typeface="Arial"/>
                <a:cs typeface="Arial"/>
              </a:rPr>
              <a:t>  To vše se stalo, aby se naplnilo, co Hospodin řekl ústy proroka: </a:t>
            </a:r>
            <a:r>
              <a:rPr lang="cs-CZ" sz="2400" dirty="0">
                <a:effectLst/>
                <a:latin typeface="Arial"/>
                <a:cs typeface="Arial"/>
                <a:hlinkClick r:id="rId7" action="ppaction://hlinkfile"/>
              </a:rPr>
              <a:t>23</a:t>
            </a:r>
            <a:r>
              <a:rPr lang="cs-CZ" sz="2400" dirty="0">
                <a:effectLst/>
                <a:latin typeface="Arial"/>
                <a:cs typeface="Arial"/>
              </a:rPr>
              <a:t>  "Hle, panna počne a porodí syna a dají mu jméno Immanuel," což se překládá: Bůh je s námi. </a:t>
            </a:r>
            <a:r>
              <a:rPr lang="cs-CZ" sz="2400" dirty="0">
                <a:effectLst/>
                <a:latin typeface="Arial"/>
                <a:cs typeface="Arial"/>
                <a:hlinkClick r:id="rId8" action="ppaction://hlinkfile"/>
              </a:rPr>
              <a:t>24</a:t>
            </a:r>
            <a:r>
              <a:rPr lang="cs-CZ" sz="2400" dirty="0">
                <a:effectLst/>
                <a:latin typeface="Arial"/>
                <a:cs typeface="Arial"/>
              </a:rPr>
              <a:t>  Když se Josef probudil, zachoval se, jak mu přikázal Hospodinův anděl, a vzal si Marii za manželku. </a:t>
            </a:r>
            <a:r>
              <a:rPr lang="cs-CZ" sz="2400" dirty="0">
                <a:effectLst/>
                <a:latin typeface="Arial"/>
                <a:cs typeface="Arial"/>
                <a:hlinkClick r:id="rId9" action="ppaction://hlinkfile"/>
              </a:rPr>
              <a:t>25</a:t>
            </a:r>
            <a:r>
              <a:rPr lang="cs-CZ" sz="2400" dirty="0">
                <a:effectLst/>
                <a:latin typeface="Arial"/>
                <a:cs typeface="Arial"/>
              </a:rPr>
              <a:t>  Nespal s ní ale až do doby, kdy porodila syna, jemuž dal jméno Ježíš.</a:t>
            </a:r>
          </a:p>
        </p:txBody>
      </p:sp>
    </p:spTree>
    <p:extLst>
      <p:ext uri="{BB962C8B-B14F-4D97-AF65-F5344CB8AC3E}">
        <p14:creationId xmlns:p14="http://schemas.microsoft.com/office/powerpoint/2010/main" val="14043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362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Jak řešit konflikt</a:t>
            </a: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:</a:t>
            </a:r>
            <a:endParaRPr lang="cs-CZ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600" b="1" dirty="0">
              <a:solidFill>
                <a:schemeClr val="hlink"/>
              </a:solidFill>
              <a:latin typeface="Garamond" charset="0"/>
            </a:endParaRPr>
          </a:p>
          <a:p>
            <a:r>
              <a:rPr lang="cs-CZ" dirty="0">
                <a:effectLst/>
              </a:rPr>
              <a:t>Z</a:t>
            </a:r>
            <a:r>
              <a:rPr lang="cs-CZ" dirty="0" smtClean="0">
                <a:effectLst/>
              </a:rPr>
              <a:t>asnoubení</a:t>
            </a:r>
          </a:p>
          <a:p>
            <a:r>
              <a:rPr lang="cs-CZ" dirty="0" smtClean="0">
                <a:effectLst/>
              </a:rPr>
              <a:t>Spravedlnost</a:t>
            </a:r>
          </a:p>
          <a:p>
            <a:r>
              <a:rPr lang="cs-CZ" dirty="0">
                <a:effectLst/>
              </a:rPr>
              <a:t>D</a:t>
            </a:r>
            <a:r>
              <a:rPr lang="cs-CZ" dirty="0" smtClean="0">
                <a:effectLst/>
              </a:rPr>
              <a:t>ůraz </a:t>
            </a:r>
            <a:r>
              <a:rPr lang="cs-CZ" dirty="0">
                <a:effectLst/>
              </a:rPr>
              <a:t>na </a:t>
            </a:r>
            <a:r>
              <a:rPr lang="cs-CZ" dirty="0" smtClean="0">
                <a:effectLst/>
              </a:rPr>
              <a:t>chtít </a:t>
            </a:r>
            <a:r>
              <a:rPr lang="cs-CZ" dirty="0">
                <a:effectLst/>
              </a:rPr>
              <a:t>dobro pro toho druhého</a:t>
            </a:r>
          </a:p>
          <a:p>
            <a:pPr lvl="0"/>
            <a:r>
              <a:rPr lang="cs-CZ" dirty="0" smtClean="0">
                <a:effectLst/>
              </a:rPr>
              <a:t>Nehledání svého vítězství </a:t>
            </a:r>
            <a:r>
              <a:rPr lang="cs-CZ" dirty="0">
                <a:effectLst/>
              </a:rPr>
              <a:t>– soutěživost</a:t>
            </a:r>
          </a:p>
          <a:p>
            <a:pPr lvl="0"/>
            <a:r>
              <a:rPr lang="cs-CZ" dirty="0" smtClean="0">
                <a:effectLst/>
              </a:rPr>
              <a:t>Přemýšlení </a:t>
            </a:r>
            <a:r>
              <a:rPr lang="cs-CZ" dirty="0">
                <a:effectLst/>
              </a:rPr>
              <a:t>o tom – </a:t>
            </a:r>
            <a:r>
              <a:rPr lang="cs-CZ" dirty="0" smtClean="0">
                <a:effectLst/>
              </a:rPr>
              <a:t>rozjímání </a:t>
            </a:r>
            <a:r>
              <a:rPr lang="cs-CZ" dirty="0">
                <a:effectLst/>
              </a:rPr>
              <a:t>– </a:t>
            </a:r>
            <a:r>
              <a:rPr lang="cs-CZ" dirty="0" smtClean="0">
                <a:effectLst/>
              </a:rPr>
              <a:t>hledání Boha</a:t>
            </a:r>
          </a:p>
          <a:p>
            <a:pPr lvl="0"/>
            <a:r>
              <a:rPr lang="cs-CZ" dirty="0" smtClean="0">
                <a:effectLst/>
              </a:rPr>
              <a:t>Přijetí Božího řešení, vysvětlení</a:t>
            </a:r>
          </a:p>
          <a:p>
            <a:pPr lvl="0"/>
            <a:r>
              <a:rPr lang="cs-CZ" dirty="0" smtClean="0">
                <a:effectLst/>
              </a:rPr>
              <a:t>Poslechnutí Božího řešení</a:t>
            </a:r>
          </a:p>
          <a:p>
            <a:pPr lvl="0"/>
            <a:r>
              <a:rPr lang="cs-CZ" dirty="0" smtClean="0">
                <a:effectLst/>
              </a:rPr>
              <a:t>Sjednocení se s ním – s Bohem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428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133600"/>
            <a:ext cx="7772400" cy="1736725"/>
          </a:xfrm>
        </p:spPr>
        <p:txBody>
          <a:bodyPr/>
          <a:lstStyle/>
          <a:p>
            <a:pPr eaLnBrk="1" hangingPunct="1"/>
            <a:r>
              <a:rPr lang="cs-CZ" dirty="0">
                <a:effectLst/>
              </a:rPr>
              <a:t>Konflikty v životě </a:t>
            </a:r>
            <a:r>
              <a:rPr lang="cs-CZ" dirty="0" smtClean="0">
                <a:effectLst/>
              </a:rPr>
              <a:t>člověka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/>
              <a:t>KONFLIKT V MANŽELSTVÍ</a:t>
            </a:r>
            <a:endParaRPr lang="cs-CZ" dirty="0">
              <a:latin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436510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AC Bučovice, 16.08.2015, Jiří Pospíšil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4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Garamond" charset="0"/>
              </a:rPr>
              <a:t>Konflikty v našem životě:</a:t>
            </a:r>
            <a:endParaRPr lang="en-US" dirty="0">
              <a:latin typeface="Garamond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36295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Aplikace</a:t>
            </a:r>
            <a:r>
              <a:rPr lang="cs-CZ" b="1" dirty="0" smtClean="0">
                <a:solidFill>
                  <a:schemeClr val="hlink"/>
                </a:solidFill>
                <a:latin typeface="Garamond" charset="0"/>
              </a:rPr>
              <a:t>:</a:t>
            </a:r>
            <a:endParaRPr lang="cs-CZ" b="1" dirty="0">
              <a:solidFill>
                <a:schemeClr val="hlink"/>
              </a:solidFill>
              <a:latin typeface="Garamond" charset="0"/>
            </a:endParaRPr>
          </a:p>
          <a:p>
            <a:pPr eaLnBrk="1" hangingPunct="1">
              <a:buFontTx/>
              <a:buNone/>
            </a:pPr>
            <a:endParaRPr lang="cs-CZ" sz="1600" b="1" dirty="0">
              <a:solidFill>
                <a:schemeClr val="hlink"/>
              </a:solidFill>
              <a:latin typeface="Garamond" charset="0"/>
            </a:endParaRPr>
          </a:p>
          <a:p>
            <a:pPr lvl="0"/>
            <a:r>
              <a:rPr lang="cs-CZ" sz="3600" i="1" dirty="0" smtClean="0">
                <a:effectLst/>
                <a:latin typeface="Arial"/>
                <a:cs typeface="Arial"/>
              </a:rPr>
              <a:t>konflikt </a:t>
            </a:r>
            <a:r>
              <a:rPr lang="cs-CZ" sz="3600" i="1" dirty="0">
                <a:effectLst/>
                <a:latin typeface="Arial"/>
                <a:cs typeface="Arial"/>
              </a:rPr>
              <a:t>tu je a nedá se mu vyhnout</a:t>
            </a:r>
          </a:p>
          <a:p>
            <a:pPr lvl="0"/>
            <a:r>
              <a:rPr lang="cs-CZ" sz="3600" i="1" dirty="0">
                <a:effectLst/>
                <a:latin typeface="Arial"/>
                <a:cs typeface="Arial"/>
              </a:rPr>
              <a:t>využij konflikt pro osobní růst</a:t>
            </a:r>
          </a:p>
          <a:p>
            <a:pPr lvl="0"/>
            <a:r>
              <a:rPr lang="cs-CZ" sz="3600" i="1" dirty="0">
                <a:effectLst/>
                <a:latin typeface="Arial"/>
                <a:cs typeface="Arial"/>
              </a:rPr>
              <a:t>naplň věci dle Bible</a:t>
            </a:r>
          </a:p>
          <a:p>
            <a:pPr lvl="0"/>
            <a:r>
              <a:rPr lang="cs-CZ" sz="3600" i="1" dirty="0">
                <a:effectLst/>
                <a:latin typeface="Arial"/>
                <a:cs typeface="Arial"/>
              </a:rPr>
              <a:t>chtěj vždy dobro pro toho druhého</a:t>
            </a:r>
          </a:p>
          <a:p>
            <a:pPr lvl="0"/>
            <a:r>
              <a:rPr lang="cs-CZ" sz="3600" i="1" dirty="0">
                <a:effectLst/>
                <a:latin typeface="Arial"/>
                <a:cs typeface="Arial"/>
              </a:rPr>
              <a:t>pokoř se před Bohem</a:t>
            </a:r>
          </a:p>
        </p:txBody>
      </p:sp>
    </p:spTree>
    <p:extLst>
      <p:ext uri="{BB962C8B-B14F-4D97-AF65-F5344CB8AC3E}">
        <p14:creationId xmlns:p14="http://schemas.microsoft.com/office/powerpoint/2010/main" val="145612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133600"/>
            <a:ext cx="7772400" cy="1736725"/>
          </a:xfrm>
        </p:spPr>
        <p:txBody>
          <a:bodyPr/>
          <a:lstStyle/>
          <a:p>
            <a:pPr eaLnBrk="1" hangingPunct="1"/>
            <a:r>
              <a:rPr lang="cs-CZ" dirty="0">
                <a:effectLst/>
              </a:rPr>
              <a:t>Konflikty v životě </a:t>
            </a:r>
            <a:r>
              <a:rPr lang="cs-CZ" dirty="0" smtClean="0">
                <a:effectLst/>
              </a:rPr>
              <a:t>člověka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/>
              <a:t>KONFLIKT V MANŽELSTVÍ</a:t>
            </a:r>
            <a:endParaRPr lang="cs-CZ" dirty="0">
              <a:latin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436510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AC Bučovice, 16.08.2015, Jiří Pospíšil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8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5" name="Content Placeholder 4" descr="dilemma-konflik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46" b="610"/>
          <a:stretch/>
        </p:blipFill>
        <p:spPr/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1c172c1f-2777-4a26-ac33-324ab890812d_20100920124514_Klotnia63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" t="-3062" r="4237" b="1"/>
          <a:stretch/>
        </p:blipFill>
        <p:spPr>
          <a:xfrm>
            <a:off x="457200" y="1462527"/>
            <a:ext cx="8229600" cy="4633473"/>
          </a:xfrm>
        </p:spPr>
      </p:pic>
    </p:spTree>
    <p:extLst>
      <p:ext uri="{BB962C8B-B14F-4D97-AF65-F5344CB8AC3E}">
        <p14:creationId xmlns:p14="http://schemas.microsoft.com/office/powerpoint/2010/main" val="130617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130306114349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8" t="-1335" r="468" b="16760"/>
          <a:stretch/>
        </p:blipFill>
        <p:spPr>
          <a:xfrm>
            <a:off x="457200" y="865970"/>
            <a:ext cx="8229600" cy="5230030"/>
          </a:xfrm>
        </p:spPr>
      </p:pic>
    </p:spTree>
    <p:extLst>
      <p:ext uri="{BB962C8B-B14F-4D97-AF65-F5344CB8AC3E}">
        <p14:creationId xmlns:p14="http://schemas.microsoft.com/office/powerpoint/2010/main" val="1376863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18209-hnev-konflikt-agresivita-atak-clanok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42" b="-384"/>
          <a:stretch/>
        </p:blipFill>
        <p:spPr>
          <a:xfrm>
            <a:off x="457200" y="558069"/>
            <a:ext cx="8229600" cy="6299931"/>
          </a:xfrm>
        </p:spPr>
      </p:pic>
    </p:spTree>
    <p:extLst>
      <p:ext uri="{BB962C8B-B14F-4D97-AF65-F5344CB8AC3E}">
        <p14:creationId xmlns:p14="http://schemas.microsoft.com/office/powerpoint/2010/main" val="15396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hadka-nezhody-konflikt-nestandard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4" t="7032" r="234" b="20128"/>
          <a:stretch/>
        </p:blipFill>
        <p:spPr/>
      </p:pic>
    </p:spTree>
    <p:extLst>
      <p:ext uri="{BB962C8B-B14F-4D97-AF65-F5344CB8AC3E}">
        <p14:creationId xmlns:p14="http://schemas.microsoft.com/office/powerpoint/2010/main" val="837179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Fotolia_hypnocreative-_Subscription_Monthly_X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4" b="31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908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>
              <a:latin typeface="Garamond" charset="0"/>
            </a:endParaRPr>
          </a:p>
        </p:txBody>
      </p:sp>
      <p:pic>
        <p:nvPicPr>
          <p:cNvPr id="3" name="Content Placeholder 2" descr="lojzo-konflik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" b="9193"/>
          <a:stretch/>
        </p:blipFill>
        <p:spPr>
          <a:xfrm>
            <a:off x="457200" y="1135383"/>
            <a:ext cx="8229600" cy="4960617"/>
          </a:xfrm>
        </p:spPr>
      </p:pic>
    </p:spTree>
    <p:extLst>
      <p:ext uri="{BB962C8B-B14F-4D97-AF65-F5344CB8AC3E}">
        <p14:creationId xmlns:p14="http://schemas.microsoft.com/office/powerpoint/2010/main" val="1556194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Týmová práce">
  <a:themeElements>
    <a:clrScheme name="Týmová práce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ýmová prá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ýmová práce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ýmová práce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ýmová práce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ýmová práce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ýmová práce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ýmová práce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ýmová práce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ýmová práce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ýmová práce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388</Words>
  <Application>Microsoft Macintosh PowerPoint</Application>
  <PresentationFormat>On-screen Show (4:3)</PresentationFormat>
  <Paragraphs>40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Týmová práce</vt:lpstr>
      <vt:lpstr>Konflikty v životě člověka </vt:lpstr>
      <vt:lpstr>Konflikty v životě člověka  KONFLIKT V MANŽELSTVÍ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Konflikty v našem životě:</vt:lpstr>
      <vt:lpstr>Konflikty v našem životě:</vt:lpstr>
      <vt:lpstr>Konflikty v našem životě:</vt:lpstr>
      <vt:lpstr>Konflikty v našem životě:</vt:lpstr>
      <vt:lpstr>Konflikty v našem životě:</vt:lpstr>
      <vt:lpstr>Konflikty v našem životě:</vt:lpstr>
      <vt:lpstr>Konflikty v životě člověka  KONFLIKT V MANŽELSTVÍ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Konflikty mezi lidmi</dc:title>
  <dc:creator>KATKA</dc:creator>
  <cp:lastModifiedBy>Jiří Pospíšil</cp:lastModifiedBy>
  <cp:revision>31</cp:revision>
  <dcterms:created xsi:type="dcterms:W3CDTF">2010-02-22T19:17:25Z</dcterms:created>
  <dcterms:modified xsi:type="dcterms:W3CDTF">2015-08-16T06:29:14Z</dcterms:modified>
</cp:coreProperties>
</file>