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4"/>
  </p:sldMasterIdLst>
  <p:notesMasterIdLst>
    <p:notesMasterId r:id="rId2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8" r:id="rId12"/>
    <p:sldId id="263" r:id="rId13"/>
    <p:sldId id="265" r:id="rId14"/>
    <p:sldId id="266" r:id="rId15"/>
    <p:sldId id="264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1" autoAdjust="0"/>
    <p:restoredTop sz="89499" autoAdjust="0"/>
  </p:normalViewPr>
  <p:slideViewPr>
    <p:cSldViewPr showGuides="1">
      <p:cViewPr varScale="1">
        <p:scale>
          <a:sx n="62" d="100"/>
          <a:sy n="62" d="100"/>
        </p:scale>
        <p:origin x="-1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7071CC-F6D1-4183-88AE-9FF0EDE515CB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47362F-0BF8-4F6E-AF9C-3B5966F4E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68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b="1" dirty="0" smtClean="0"/>
              <a:t>3-D</a:t>
            </a:r>
            <a:r>
              <a:rPr lang="en-US" sz="1400" b="1" baseline="0" dirty="0" smtClean="0"/>
              <a:t> arrow and circle shapes</a:t>
            </a:r>
            <a:endParaRPr lang="en-US" sz="1400" b="1" dirty="0" smtClean="0"/>
          </a:p>
          <a:p>
            <a:r>
              <a:rPr lang="en-US" sz="1400" dirty="0" smtClean="0"/>
              <a:t>(Intermediate)</a:t>
            </a:r>
          </a:p>
          <a:p>
            <a:endParaRPr lang="en-US" dirty="0" smtClean="0"/>
          </a:p>
          <a:p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Some shape effects on this slide are created with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commands. To access this command, you must add it to the Quick Access Toolbar, located above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tab.  To customize the Quick Access Toolbar,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next to the Quick Access Toolbar,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Customize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Quick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Access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Toolbar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Options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Choose commands from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Commands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list of commands,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 smtClean="0"/>
          </a:p>
          <a:p>
            <a:r>
              <a:rPr lang="en-US" dirty="0" smtClean="0"/>
              <a:t>To reproduce the shape effects on this slide, do the following:</a:t>
            </a:r>
          </a:p>
          <a:p>
            <a:pPr marL="228600" indent="-228600">
              <a:buFont typeface="+mj-lt"/>
              <a:buAutoNum type="arabicPeriod"/>
            </a:pPr>
            <a:r>
              <a:rPr lang="en-US" dirty="0" smtClean="0"/>
              <a:t>On</a:t>
            </a:r>
            <a:r>
              <a:rPr lang="en-US" baseline="0" dirty="0" smtClean="0"/>
              <a:t>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 in the </a:t>
            </a:r>
            <a:r>
              <a:rPr lang="en-US" b="1" baseline="0" dirty="0" smtClean="0"/>
              <a:t>Slides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Layout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Blank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Basic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Donut</a:t>
            </a:r>
            <a:r>
              <a:rPr lang="en-US" baseline="0" dirty="0" smtClean="0"/>
              <a:t> (third row).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dirty="0" smtClean="0"/>
              <a:t>On the slide, drag to draw a</a:t>
            </a:r>
            <a:r>
              <a:rPr lang="en-US" baseline="0" dirty="0" smtClean="0"/>
              <a:t> donut. </a:t>
            </a:r>
            <a:r>
              <a:rPr lang="en-US" sz="1200" baseline="0" dirty="0" smtClean="0"/>
              <a:t>Drag the yellow diamond adjustment handle to the left to decrease the width of the donut shape. </a:t>
            </a:r>
            <a:endParaRPr lang="en-US" baseline="0" dirty="0" smtClean="0"/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donut.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3.33”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3.42”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Arrange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, and then click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Center</a:t>
            </a:r>
            <a:r>
              <a:rPr lang="en-US" baseline="0" dirty="0" smtClean="0"/>
              <a:t> and </a:t>
            </a:r>
            <a:r>
              <a:rPr lang="en-US" b="1" baseline="0" dirty="0" smtClean="0"/>
              <a:t>Align</a:t>
            </a:r>
            <a:r>
              <a:rPr lang="en-US" baseline="0" dirty="0" smtClean="0"/>
              <a:t> </a:t>
            </a:r>
            <a:r>
              <a:rPr lang="en-US" b="1" baseline="0" dirty="0" smtClean="0"/>
              <a:t>Middle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</a:t>
            </a:r>
            <a:r>
              <a:rPr lang="en-US" b="1" baseline="0" dirty="0" smtClean="0"/>
              <a:t>Home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group, click </a:t>
            </a:r>
            <a:r>
              <a:rPr lang="en-US" b="1" baseline="0" dirty="0" smtClean="0"/>
              <a:t>Shapes</a:t>
            </a:r>
            <a:r>
              <a:rPr lang="en-US" baseline="0" dirty="0" smtClean="0"/>
              <a:t>, and then under </a:t>
            </a:r>
            <a:r>
              <a:rPr lang="en-US" b="1" baseline="0" dirty="0" smtClean="0"/>
              <a:t>Block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Arrows</a:t>
            </a:r>
            <a:r>
              <a:rPr lang="en-US" baseline="0" dirty="0" smtClean="0"/>
              <a:t> click </a:t>
            </a:r>
            <a:r>
              <a:rPr lang="en-US" b="1" baseline="0" dirty="0" smtClean="0"/>
              <a:t>Right</a:t>
            </a:r>
            <a:r>
              <a:rPr lang="en-US" baseline="0" dirty="0" smtClean="0"/>
              <a:t> </a:t>
            </a:r>
            <a:r>
              <a:rPr lang="en-US" b="1" baseline="0" dirty="0" smtClean="0"/>
              <a:t>Arrow</a:t>
            </a:r>
            <a:r>
              <a:rPr lang="en-US" baseline="0" dirty="0" smtClean="0"/>
              <a:t> (first row).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On the slide, drag to draw a block arrow.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Select the arrow. Under </a:t>
            </a:r>
            <a:r>
              <a:rPr lang="en-US" b="1" baseline="0" dirty="0" smtClean="0"/>
              <a:t>Drawing</a:t>
            </a:r>
            <a:r>
              <a:rPr lang="en-US" baseline="0" dirty="0" smtClean="0"/>
              <a:t> </a:t>
            </a:r>
            <a:r>
              <a:rPr lang="en-US" b="1" baseline="0" dirty="0" smtClean="0"/>
              <a:t>Tools</a:t>
            </a:r>
            <a:r>
              <a:rPr lang="en-US" baseline="0" dirty="0" smtClean="0"/>
              <a:t>,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enter </a:t>
            </a:r>
            <a:r>
              <a:rPr lang="en-US" b="1" baseline="0" dirty="0" smtClean="0"/>
              <a:t>1.58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Height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2.42</a:t>
            </a:r>
            <a:r>
              <a:rPr lang="en-US" baseline="0" dirty="0" smtClean="0"/>
              <a:t>” into the </a:t>
            </a:r>
            <a:r>
              <a:rPr lang="en-US" b="1" baseline="0" dirty="0" smtClean="0"/>
              <a:t>Width</a:t>
            </a:r>
            <a:r>
              <a:rPr lang="en-US" baseline="0" dirty="0" smtClean="0"/>
              <a:t> box.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Also on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tab, in the </a:t>
            </a:r>
            <a:r>
              <a:rPr lang="en-US" b="1" baseline="0" dirty="0" smtClean="0"/>
              <a:t>Size</a:t>
            </a:r>
            <a:r>
              <a:rPr lang="en-US" baseline="0" dirty="0" smtClean="0"/>
              <a:t> group, click the </a:t>
            </a:r>
            <a:r>
              <a:rPr lang="en-US" b="1" baseline="0" dirty="0" smtClean="0"/>
              <a:t>Size and Position </a:t>
            </a:r>
            <a:r>
              <a:rPr lang="en-US" baseline="0" dirty="0" smtClean="0"/>
              <a:t>dialog box launcher. In the </a:t>
            </a:r>
            <a:r>
              <a:rPr lang="en-US" b="1" baseline="0" dirty="0" smtClean="0"/>
              <a:t>Format</a:t>
            </a:r>
            <a:r>
              <a:rPr lang="en-US" baseline="0" dirty="0" smtClean="0"/>
              <a:t> </a:t>
            </a:r>
            <a:r>
              <a:rPr lang="en-US" b="1" baseline="0" dirty="0" smtClean="0"/>
              <a:t>Shape</a:t>
            </a:r>
            <a:r>
              <a:rPr lang="en-US" baseline="0" dirty="0" smtClean="0"/>
              <a:t> dialog box, click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in the left pane, and in the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pane, under </a:t>
            </a:r>
            <a:r>
              <a:rPr lang="en-US" b="1" baseline="0" dirty="0" smtClean="0"/>
              <a:t>Position</a:t>
            </a:r>
            <a:r>
              <a:rPr lang="en-US" baseline="0" dirty="0" smtClean="0"/>
              <a:t> on slide, enter </a:t>
            </a:r>
            <a:r>
              <a:rPr lang="en-US" b="1" baseline="0" dirty="0" smtClean="0"/>
              <a:t>3.46"</a:t>
            </a:r>
            <a:r>
              <a:rPr lang="en-US" baseline="0" dirty="0" smtClean="0"/>
              <a:t> into the </a:t>
            </a:r>
            <a:r>
              <a:rPr lang="en-US" b="1" baseline="0" dirty="0" smtClean="0"/>
              <a:t>Horizontal</a:t>
            </a:r>
            <a:r>
              <a:rPr lang="en-US" baseline="0" dirty="0" smtClean="0"/>
              <a:t> box and </a:t>
            </a:r>
            <a:r>
              <a:rPr lang="en-US" b="1" baseline="0" dirty="0" smtClean="0"/>
              <a:t>2.96"</a:t>
            </a:r>
            <a:r>
              <a:rPr lang="en-US" baseline="0" dirty="0" smtClean="0"/>
              <a:t> in the </a:t>
            </a:r>
            <a:r>
              <a:rPr lang="en-US" b="1" baseline="0" dirty="0" smtClean="0"/>
              <a:t>Vertical</a:t>
            </a:r>
            <a:r>
              <a:rPr lang="en-US" baseline="0" dirty="0" smtClean="0"/>
              <a:t> box. In both </a:t>
            </a:r>
            <a:r>
              <a:rPr lang="en-US" b="1" baseline="0" dirty="0" smtClean="0"/>
              <a:t>From</a:t>
            </a:r>
            <a:r>
              <a:rPr lang="en-US" baseline="0" dirty="0" smtClean="0"/>
              <a:t> lists, select </a:t>
            </a:r>
            <a:r>
              <a:rPr lang="en-US" b="1" baseline="0" dirty="0" smtClean="0"/>
              <a:t>Top Left Corner</a:t>
            </a:r>
            <a:r>
              <a:rPr lang="en-US" baseline="0" dirty="0" smtClean="0"/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baseline="0" dirty="0" smtClean="0"/>
              <a:t>Press and hold CTRL, and then select the donut and arrow shapes.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Quick Access Toolbar,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Combine Shapes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Styles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 Outline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 Outline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Type</a:t>
            </a:r>
            <a:r>
              <a:rPr lang="en-US" baseline="0" dirty="0" smtClean="0"/>
              <a:t> list, select </a:t>
            </a:r>
            <a:r>
              <a:rPr lang="en-US" b="1" baseline="0" dirty="0" smtClean="0"/>
              <a:t>Linear</a:t>
            </a:r>
            <a:r>
              <a:rPr lang="en-US" baseline="0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dirty="0" smtClean="0"/>
              <a:t>In the </a:t>
            </a:r>
            <a:r>
              <a:rPr lang="en-US" b="1" dirty="0" smtClean="0"/>
              <a:t>Angle</a:t>
            </a:r>
            <a:r>
              <a:rPr lang="en-US" dirty="0" smtClean="0"/>
              <a:t> box, enter </a:t>
            </a:r>
            <a:r>
              <a:rPr lang="en-US" b="1" dirty="0" smtClean="0"/>
              <a:t>160°</a:t>
            </a:r>
            <a:r>
              <a:rPr lang="en-US" dirty="0" smtClean="0"/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two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Select the last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99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41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Surface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Lighting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Balance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Rotation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Presets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Perspective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Relaxed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right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side of the slide.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additional shapes on the slide, do the following: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freeform shape.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More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Custom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enter values for Red: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146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Green: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208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Blue: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40%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 Dot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 type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left pane, and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3-D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Bevel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the button next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Top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None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Depth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 pt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duplicate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freeform shape.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 Center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Clipboard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arrow to the right of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Copy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Repeat the process until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there are four shapes on the slide.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one of the duplicate shapes.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80%</a:t>
            </a:r>
            <a:r>
              <a:rPr lang="en-US" sz="1200" b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b="1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and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do the following: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1.5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Cap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 shape on the left side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last duplicate shape.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Tools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 launcher.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Transparency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Shape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Width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 pt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the freeform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shape of the left edge of the slide.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Press CTRL + A. On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Drawing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Arrange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point to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Align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Middle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>
              <a:buFont typeface="+mj-lt"/>
              <a:buNone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 reproduce the background effects on this slide, do the following:</a:t>
            </a:r>
          </a:p>
          <a:p>
            <a:pPr marL="228600" lvl="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Design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tab, 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group,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Styles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click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Format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Background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dialog box,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left pane, 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pane, click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fill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do the following: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Type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list, select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Linear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Angle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box, enter 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90°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685800" lvl="1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Add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Remove 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until four stops appear in the slider.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Gradient stops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customize the gradient stops as follows: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first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 35%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(third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row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(first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75%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 1, Lighter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5%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(sixth row).</a:t>
            </a:r>
          </a:p>
          <a:p>
            <a:pPr marL="628650" lvl="1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Select the next stop in the slider, and then do the following: 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the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Position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box, enter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100%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marL="1085850" lvl="2" indent="-171450">
              <a:buFont typeface="Arial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Click the button next to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and then under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Theme Colors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click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Black, Text</a:t>
            </a:r>
            <a:r>
              <a:rPr lang="en-US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1, Lighter 15%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(fifth row).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47362F-0BF8-4F6E-AF9C-3B5966F4E4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402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8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23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50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3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581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0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4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57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73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57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667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3FBE8-42A9-4360-889C-940DD6F6575C}" type="datetimeFigureOut">
              <a:rPr lang="en-US" smtClean="0"/>
              <a:t>27.09.15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D3421-8910-40A5-BED6-A5A281ED74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4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6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495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3048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114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-762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13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Evangelista</a:t>
            </a:r>
            <a:endParaRPr lang="cs-CZ" sz="2800" dirty="0" smtClean="0">
              <a:solidFill>
                <a:srgbClr val="FFFFFF"/>
              </a:solidFill>
            </a:endParaRPr>
          </a:p>
        </p:txBody>
      </p:sp>
      <p:pic>
        <p:nvPicPr>
          <p:cNvPr id="3" name="Picture 2" descr="Unknown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799" y="1981200"/>
            <a:ext cx="7328525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2063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Pastýř</a:t>
            </a:r>
            <a:endParaRPr lang="cs-CZ" sz="2800" dirty="0" smtClean="0">
              <a:solidFill>
                <a:srgbClr val="FFFFFF"/>
              </a:solidFill>
            </a:endParaRPr>
          </a:p>
        </p:txBody>
      </p:sp>
      <p:pic>
        <p:nvPicPr>
          <p:cNvPr id="4" name="Picture 3" descr="comments_10418_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286000"/>
            <a:ext cx="7010400" cy="9795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070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Učitel</a:t>
            </a:r>
            <a:endParaRPr lang="cs-CZ" sz="2800" dirty="0" smtClean="0">
              <a:solidFill>
                <a:srgbClr val="FFFFFF"/>
              </a:solidFill>
            </a:endParaRPr>
          </a:p>
        </p:txBody>
      </p:sp>
      <p:pic>
        <p:nvPicPr>
          <p:cNvPr id="4" name="Picture 3" descr="maxresdefault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209800"/>
            <a:ext cx="6900333" cy="388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33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229600" cy="3108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Aplikace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>
                <a:solidFill>
                  <a:srgbClr val="FFFFFF"/>
                </a:solidFill>
              </a:rPr>
              <a:t>ideální – dokonalá církev - každý dělá to, co Pán od něj žádá a to v Božím pomazání, zmocnění a obdarování</a:t>
            </a:r>
            <a:r>
              <a:rPr lang="cs-CZ" sz="2800" dirty="0" smtClean="0">
                <a:solidFill>
                  <a:srgbClr val="FFFFFF"/>
                </a:solidFill>
              </a:rPr>
              <a:t>.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5 úřadů – 5 dílčích oblastí, </a:t>
            </a:r>
            <a:r>
              <a:rPr lang="cs-CZ" sz="2800">
                <a:solidFill>
                  <a:srgbClr val="FFFFFF"/>
                </a:solidFill>
              </a:rPr>
              <a:t>kam </a:t>
            </a:r>
            <a:r>
              <a:rPr lang="cs-CZ" sz="2800" smtClean="0">
                <a:solidFill>
                  <a:srgbClr val="FFFFFF"/>
                </a:solidFill>
              </a:rPr>
              <a:t>spadá </a:t>
            </a:r>
            <a:r>
              <a:rPr lang="cs-CZ" sz="2800" dirty="0">
                <a:solidFill>
                  <a:srgbClr val="FFFFFF"/>
                </a:solidFill>
              </a:rPr>
              <a:t>každá služba.</a:t>
            </a:r>
          </a:p>
          <a:p>
            <a:endParaRPr lang="cs-CZ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1034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229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Aplikace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>
                <a:solidFill>
                  <a:srgbClr val="FFFFFF"/>
                </a:solidFill>
              </a:rPr>
              <a:t>Jaké je Tvé povolání </a:t>
            </a:r>
            <a:r>
              <a:rPr lang="cs-CZ" sz="2800" dirty="0" smtClean="0">
                <a:solidFill>
                  <a:srgbClr val="FFFFFF"/>
                </a:solidFill>
              </a:rPr>
              <a:t>?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Jedna </a:t>
            </a:r>
            <a:r>
              <a:rPr lang="cs-CZ" sz="2800" dirty="0">
                <a:solidFill>
                  <a:srgbClr val="FFFFFF"/>
                </a:solidFill>
              </a:rPr>
              <a:t>z pomůcek – hledej, </a:t>
            </a:r>
            <a:r>
              <a:rPr lang="cs-CZ" sz="2800" dirty="0" smtClean="0">
                <a:solidFill>
                  <a:srgbClr val="FFFFFF"/>
                </a:solidFill>
              </a:rPr>
              <a:t>který z úřadů </a:t>
            </a:r>
            <a:r>
              <a:rPr lang="cs-CZ" sz="2800" dirty="0">
                <a:solidFill>
                  <a:srgbClr val="FFFFFF"/>
                </a:solidFill>
              </a:rPr>
              <a:t>Ti je </a:t>
            </a:r>
            <a:r>
              <a:rPr lang="cs-CZ" sz="2800" dirty="0" smtClean="0">
                <a:solidFill>
                  <a:srgbClr val="FFFFFF"/>
                </a:solidFill>
              </a:rPr>
              <a:t>nejbližší. Začni jej rozvíjet!!!</a:t>
            </a:r>
            <a:endParaRPr lang="cs-CZ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70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495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3048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114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-762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3048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dirty="0">
                <a:solidFill>
                  <a:schemeClr val="bg1"/>
                </a:solidFill>
              </a:rPr>
              <a:t>Úřady Ducha </a:t>
            </a:r>
            <a:r>
              <a:rPr lang="cs-CZ" sz="4800" dirty="0" smtClean="0">
                <a:solidFill>
                  <a:schemeClr val="bg1"/>
                </a:solidFill>
              </a:rPr>
              <a:t>svatého </a:t>
            </a:r>
          </a:p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(...každý </a:t>
            </a:r>
            <a:r>
              <a:rPr lang="cs-CZ" sz="3600" dirty="0">
                <a:solidFill>
                  <a:schemeClr val="bg1"/>
                </a:solidFill>
              </a:rPr>
              <a:t>má své </a:t>
            </a:r>
            <a:r>
              <a:rPr lang="cs-CZ" sz="3600" dirty="0" smtClean="0">
                <a:solidFill>
                  <a:schemeClr val="bg1"/>
                </a:solidFill>
              </a:rPr>
              <a:t>místo)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248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495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3048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1143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-762000" y="1905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533400" y="304800"/>
            <a:ext cx="8077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dirty="0">
                <a:solidFill>
                  <a:schemeClr val="bg1"/>
                </a:solidFill>
              </a:rPr>
              <a:t>Úřady Ducha </a:t>
            </a:r>
            <a:r>
              <a:rPr lang="cs-CZ" sz="4800" dirty="0" smtClean="0">
                <a:solidFill>
                  <a:schemeClr val="bg1"/>
                </a:solidFill>
              </a:rPr>
              <a:t>svatého </a:t>
            </a:r>
          </a:p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(...každý </a:t>
            </a:r>
            <a:r>
              <a:rPr lang="cs-CZ" sz="3600" dirty="0">
                <a:solidFill>
                  <a:schemeClr val="bg1"/>
                </a:solidFill>
              </a:rPr>
              <a:t>má své </a:t>
            </a:r>
            <a:r>
              <a:rPr lang="cs-CZ" sz="3600" dirty="0" smtClean="0">
                <a:solidFill>
                  <a:schemeClr val="bg1"/>
                </a:solidFill>
              </a:rPr>
              <a:t>místo)</a:t>
            </a:r>
            <a:endParaRPr lang="cs-CZ" sz="3600" dirty="0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52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rgbClr val="FFFFFF"/>
                </a:solidFill>
              </a:rPr>
              <a:t>Zkušenosti</a:t>
            </a:r>
            <a:endParaRPr lang="en-US" sz="2800" dirty="0" smtClean="0">
              <a:solidFill>
                <a:srgbClr val="FFFFFF"/>
              </a:solidFill>
            </a:endParaRPr>
          </a:p>
          <a:p>
            <a:endParaRPr lang="en-US" sz="2800" dirty="0" smtClean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en-US" sz="2800" dirty="0" err="1" smtClean="0">
                <a:solidFill>
                  <a:srgbClr val="FFFFFF"/>
                </a:solidFill>
              </a:rPr>
              <a:t>Porovnávání</a:t>
            </a:r>
            <a:r>
              <a:rPr lang="en-US" sz="2800" dirty="0" smtClean="0">
                <a:solidFill>
                  <a:srgbClr val="FFFFFF"/>
                </a:solidFill>
              </a:rPr>
              <a:t> se s </a:t>
            </a:r>
            <a:r>
              <a:rPr lang="en-US" sz="2800" dirty="0" err="1" smtClean="0">
                <a:solidFill>
                  <a:srgbClr val="FFFFFF"/>
                </a:solidFill>
              </a:rPr>
              <a:t>druhými</a:t>
            </a:r>
            <a:endParaRPr lang="en-US" sz="2800" dirty="0" smtClean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endParaRPr lang="en-US" sz="2800" dirty="0">
              <a:solidFill>
                <a:srgbClr val="FFFFFF"/>
              </a:solidFill>
            </a:endParaRPr>
          </a:p>
          <a:p>
            <a:pPr marL="457200" indent="-457200">
              <a:buFont typeface="Arial"/>
              <a:buChar char="•"/>
            </a:pPr>
            <a:r>
              <a:rPr lang="cs-CZ" sz="2800" dirty="0">
                <a:solidFill>
                  <a:srgbClr val="FFFFFF"/>
                </a:solidFill>
              </a:rPr>
              <a:t>Církev je společenství různých lidí, s různými obdarováními, zkušenostmi, talenty...</a:t>
            </a:r>
          </a:p>
          <a:p>
            <a:pPr marL="457200" indent="-457200">
              <a:buFont typeface="Arial"/>
              <a:buChar char="•"/>
            </a:pP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104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/>
              <a:buChar char="•"/>
            </a:pPr>
            <a:r>
              <a:rPr lang="cs-CZ" sz="2800" dirty="0">
                <a:solidFill>
                  <a:srgbClr val="FFFFFF"/>
                </a:solidFill>
              </a:rPr>
              <a:t>Církev jako řetěz </a:t>
            </a:r>
            <a:endParaRPr lang="en-US" sz="2800" dirty="0" smtClean="0">
              <a:solidFill>
                <a:srgbClr val="FFFFFF"/>
              </a:solidFill>
            </a:endParaRPr>
          </a:p>
        </p:txBody>
      </p:sp>
      <p:pic>
        <p:nvPicPr>
          <p:cNvPr id="3" name="Picture 2" descr="2673-rete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7156"/>
            <a:ext cx="9144000" cy="696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166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FFFFFF"/>
                </a:solidFill>
              </a:rPr>
              <a:t>Ideální církev </a:t>
            </a:r>
            <a:endParaRPr lang="cs-CZ" sz="2800" dirty="0" smtClean="0">
              <a:solidFill>
                <a:srgbClr val="FFFFFF"/>
              </a:solidFill>
            </a:endParaRPr>
          </a:p>
          <a:p>
            <a:r>
              <a:rPr lang="cs-CZ" sz="2800" dirty="0">
                <a:solidFill>
                  <a:srgbClr val="FFFFFF"/>
                </a:solidFill>
              </a:rPr>
              <a:t>	</a:t>
            </a:r>
            <a:r>
              <a:rPr lang="cs-CZ" sz="2800" dirty="0" smtClean="0">
                <a:solidFill>
                  <a:srgbClr val="FFFFFF"/>
                </a:solidFill>
              </a:rPr>
              <a:t>je takové společenství,</a:t>
            </a:r>
          </a:p>
          <a:p>
            <a:endParaRPr lang="cs-CZ" sz="2800" dirty="0" smtClean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     kde lidé umí </a:t>
            </a:r>
            <a:r>
              <a:rPr lang="cs-CZ" sz="2800" dirty="0">
                <a:solidFill>
                  <a:srgbClr val="FFFFFF"/>
                </a:solidFill>
              </a:rPr>
              <a:t>své </a:t>
            </a:r>
            <a:r>
              <a:rPr lang="cs-CZ" sz="2800" dirty="0" smtClean="0">
                <a:solidFill>
                  <a:srgbClr val="FFFFFF"/>
                </a:solidFill>
              </a:rPr>
              <a:t>obdarování využít </a:t>
            </a:r>
            <a:r>
              <a:rPr lang="cs-CZ" sz="2800" dirty="0">
                <a:solidFill>
                  <a:srgbClr val="FFFFFF"/>
                </a:solidFill>
              </a:rPr>
              <a:t>ve </a:t>
            </a:r>
            <a:r>
              <a:rPr lang="cs-CZ" sz="2800" dirty="0" smtClean="0">
                <a:solidFill>
                  <a:srgbClr val="FFFFFF"/>
                </a:solidFill>
              </a:rPr>
              <a:t>prospěch</a:t>
            </a:r>
            <a:br>
              <a:rPr lang="cs-CZ" sz="2800" dirty="0" smtClean="0">
                <a:solidFill>
                  <a:srgbClr val="FFFFFF"/>
                </a:solidFill>
              </a:rPr>
            </a:br>
            <a:r>
              <a:rPr lang="cs-CZ" sz="2800" dirty="0" smtClean="0">
                <a:solidFill>
                  <a:srgbClr val="FFFFFF"/>
                </a:solidFill>
              </a:rPr>
              <a:t>     </a:t>
            </a:r>
            <a:r>
              <a:rPr lang="cs-CZ" sz="2800" dirty="0">
                <a:solidFill>
                  <a:srgbClr val="FFFFFF"/>
                </a:solidFill>
              </a:rPr>
              <a:t>celé církve i vůči jednotlivcům</a:t>
            </a:r>
            <a:r>
              <a:rPr lang="cs-CZ" sz="2800" dirty="0" smtClean="0">
                <a:solidFill>
                  <a:srgbClr val="FFFFFF"/>
                </a:solidFill>
              </a:rPr>
              <a:t>.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K</a:t>
            </a:r>
            <a:r>
              <a:rPr lang="cs-CZ" sz="2800" dirty="0">
                <a:solidFill>
                  <a:srgbClr val="FFFFFF"/>
                </a:solidFill>
              </a:rPr>
              <a:t> tomu bychom měli </a:t>
            </a:r>
            <a:r>
              <a:rPr lang="cs-CZ" sz="2800" dirty="0" smtClean="0">
                <a:solidFill>
                  <a:srgbClr val="FFFFFF"/>
                </a:solidFill>
              </a:rPr>
              <a:t>směřovat, spolupracovat, povzbuzovat a </a:t>
            </a:r>
            <a:r>
              <a:rPr lang="cs-CZ" sz="2800" dirty="0">
                <a:solidFill>
                  <a:srgbClr val="FFFFFF"/>
                </a:solidFill>
              </a:rPr>
              <a:t>doplňovat se.</a:t>
            </a:r>
          </a:p>
        </p:txBody>
      </p:sp>
    </p:spTree>
    <p:extLst>
      <p:ext uri="{BB962C8B-B14F-4D97-AF65-F5344CB8AC3E}">
        <p14:creationId xmlns:p14="http://schemas.microsoft.com/office/powerpoint/2010/main" val="1267113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FF"/>
                </a:solidFill>
              </a:rPr>
              <a:t>1.Korintským 12: </a:t>
            </a:r>
            <a:r>
              <a:rPr lang="cs-CZ" sz="2800" b="1" dirty="0" smtClean="0">
                <a:solidFill>
                  <a:srgbClr val="FFFFFF"/>
                </a:solidFill>
              </a:rPr>
              <a:t>11 -12</a:t>
            </a:r>
            <a:br>
              <a:rPr lang="cs-CZ" sz="2800" b="1" dirty="0" smtClean="0">
                <a:solidFill>
                  <a:srgbClr val="FFFFFF"/>
                </a:solidFill>
              </a:rPr>
            </a:br>
            <a:endParaRPr lang="cs-CZ" sz="2800" b="1" dirty="0" smtClean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  </a:t>
            </a:r>
            <a:r>
              <a:rPr lang="cs-CZ" sz="2800" dirty="0">
                <a:solidFill>
                  <a:srgbClr val="FFFFFF"/>
                </a:solidFill>
              </a:rPr>
              <a:t>To vše ale působí jeden a tentýž Duch, který </a:t>
            </a:r>
            <a:r>
              <a:rPr lang="cs-CZ" sz="2800" b="1" u="sng" dirty="0">
                <a:solidFill>
                  <a:srgbClr val="FFFFFF"/>
                </a:solidFill>
              </a:rPr>
              <a:t>obdarovává každého</a:t>
            </a:r>
            <a:r>
              <a:rPr lang="cs-CZ" sz="2800" u="sng" dirty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jednotlivě, jak sám chce. </a:t>
            </a:r>
            <a:r>
              <a:rPr lang="cs-CZ" sz="2800" dirty="0" smtClean="0">
                <a:solidFill>
                  <a:srgbClr val="FFFFFF"/>
                </a:solidFill>
              </a:rPr>
              <a:t/>
            </a:r>
            <a:br>
              <a:rPr lang="cs-CZ" sz="2800" dirty="0" smtClean="0">
                <a:solidFill>
                  <a:srgbClr val="FFFFFF"/>
                </a:solidFill>
              </a:rPr>
            </a:br>
            <a:r>
              <a:rPr lang="cs-CZ" sz="2800" dirty="0" smtClean="0">
                <a:solidFill>
                  <a:srgbClr val="FFFFFF"/>
                </a:solidFill>
              </a:rPr>
              <a:t>   </a:t>
            </a:r>
            <a:r>
              <a:rPr lang="cs-CZ" sz="2800" b="1" u="sng" dirty="0">
                <a:solidFill>
                  <a:srgbClr val="FFFFFF"/>
                </a:solidFill>
              </a:rPr>
              <a:t>Tělo tvoří jeden celek</a:t>
            </a:r>
            <a:r>
              <a:rPr lang="cs-CZ" sz="2800" dirty="0">
                <a:solidFill>
                  <a:srgbClr val="FFFFFF"/>
                </a:solidFill>
              </a:rPr>
              <a:t>, i když se skládá z mnoha částí</a:t>
            </a:r>
            <a:r>
              <a:rPr lang="cs-CZ" sz="2800" dirty="0" smtClean="0">
                <a:solidFill>
                  <a:srgbClr val="FFFFFF"/>
                </a:solidFill>
              </a:rPr>
              <a:t>; i </a:t>
            </a:r>
            <a:r>
              <a:rPr lang="cs-CZ" sz="2800" dirty="0">
                <a:solidFill>
                  <a:srgbClr val="FFFFFF"/>
                </a:solidFill>
              </a:rPr>
              <a:t>když je všech těch částí mnoho, přece tvoří jedno tělo. A právě takové je to s Kristem.</a:t>
            </a:r>
          </a:p>
          <a:p>
            <a:endParaRPr lang="cs-CZ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322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rgbClr val="FFFFFF"/>
                </a:solidFill>
              </a:rPr>
              <a:t>Efeským 4:</a:t>
            </a:r>
            <a:r>
              <a:rPr lang="cs-CZ" sz="2800" b="1" dirty="0" smtClean="0">
                <a:solidFill>
                  <a:srgbClr val="FFFFFF"/>
                </a:solidFill>
              </a:rPr>
              <a:t>11-12</a:t>
            </a:r>
          </a:p>
          <a:p>
            <a:endParaRPr lang="cs-CZ" sz="2800" dirty="0">
              <a:solidFill>
                <a:srgbClr val="FFFFFF"/>
              </a:solidFill>
            </a:endParaRPr>
          </a:p>
          <a:p>
            <a:r>
              <a:rPr lang="cs-CZ" sz="2800" dirty="0" smtClean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To on rozdal své dary - </a:t>
            </a:r>
            <a:r>
              <a:rPr lang="cs-CZ" sz="2800" b="1" u="sng" dirty="0">
                <a:solidFill>
                  <a:srgbClr val="FFFFFF"/>
                </a:solidFill>
              </a:rPr>
              <a:t>apoštoly</a:t>
            </a:r>
            <a:r>
              <a:rPr lang="cs-CZ" sz="2800" dirty="0">
                <a:solidFill>
                  <a:srgbClr val="FFFFFF"/>
                </a:solidFill>
              </a:rPr>
              <a:t>, </a:t>
            </a:r>
            <a:r>
              <a:rPr lang="cs-CZ" sz="2800" b="1" u="sng" dirty="0">
                <a:solidFill>
                  <a:srgbClr val="FFFFFF"/>
                </a:solidFill>
              </a:rPr>
              <a:t>proroky</a:t>
            </a:r>
            <a:r>
              <a:rPr lang="cs-CZ" sz="2800" dirty="0">
                <a:solidFill>
                  <a:srgbClr val="FFFFFF"/>
                </a:solidFill>
              </a:rPr>
              <a:t>, </a:t>
            </a:r>
            <a:r>
              <a:rPr lang="cs-CZ" sz="2800" b="1" u="sng" dirty="0">
                <a:solidFill>
                  <a:srgbClr val="FFFFFF"/>
                </a:solidFill>
              </a:rPr>
              <a:t>evangelisty</a:t>
            </a:r>
            <a:r>
              <a:rPr lang="cs-CZ" sz="2800" dirty="0">
                <a:solidFill>
                  <a:srgbClr val="FFFFFF"/>
                </a:solidFill>
              </a:rPr>
              <a:t>, </a:t>
            </a:r>
            <a:r>
              <a:rPr lang="cs-CZ" sz="2800" b="1" u="sng" dirty="0">
                <a:solidFill>
                  <a:srgbClr val="FFFFFF"/>
                </a:solidFill>
              </a:rPr>
              <a:t>pastýře</a:t>
            </a:r>
            <a:r>
              <a:rPr lang="cs-CZ" sz="2800" dirty="0">
                <a:solidFill>
                  <a:srgbClr val="FFFFFF"/>
                </a:solidFill>
              </a:rPr>
              <a:t> a </a:t>
            </a:r>
            <a:r>
              <a:rPr lang="cs-CZ" sz="2800" b="1" u="sng" dirty="0">
                <a:solidFill>
                  <a:srgbClr val="FFFFFF"/>
                </a:solidFill>
              </a:rPr>
              <a:t>učitele</a:t>
            </a:r>
            <a:r>
              <a:rPr lang="cs-CZ" sz="2800" dirty="0">
                <a:solidFill>
                  <a:srgbClr val="FFFFFF"/>
                </a:solidFill>
              </a:rPr>
              <a:t> - </a:t>
            </a:r>
            <a:r>
              <a:rPr lang="cs-CZ" sz="2800" dirty="0" smtClean="0">
                <a:solidFill>
                  <a:srgbClr val="FFFFFF"/>
                </a:solidFill>
              </a:rPr>
              <a:t> </a:t>
            </a:r>
            <a:r>
              <a:rPr lang="cs-CZ" sz="2800" dirty="0">
                <a:solidFill>
                  <a:srgbClr val="FFFFFF"/>
                </a:solidFill>
              </a:rPr>
              <a:t>pro přípravu svatých k dílu služby, aby se Kristovo tělo budovalo.</a:t>
            </a:r>
          </a:p>
          <a:p>
            <a:endParaRPr lang="cs-CZ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040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Apoštol</a:t>
            </a:r>
            <a:endParaRPr lang="cs-CZ" sz="2800" dirty="0" smtClean="0">
              <a:solidFill>
                <a:srgbClr val="FFFFFF"/>
              </a:solidFill>
            </a:endParaRPr>
          </a:p>
        </p:txBody>
      </p:sp>
      <p:pic>
        <p:nvPicPr>
          <p:cNvPr id="4" name="Picture 3" descr="DSC0061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05740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844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0000">
              <a:schemeClr val="tx1"/>
            </a:gs>
            <a:gs pos="75000">
              <a:schemeClr val="tx1">
                <a:lumMod val="95000"/>
                <a:lumOff val="5000"/>
              </a:schemeClr>
            </a:gs>
            <a:gs pos="100000">
              <a:schemeClr val="tx1">
                <a:lumMod val="85000"/>
                <a:lumOff val="15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Arrow 4"/>
          <p:cNvSpPr/>
          <p:nvPr/>
        </p:nvSpPr>
        <p:spPr>
          <a:xfrm>
            <a:off x="599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gradFill>
            <a:gsLst>
              <a:gs pos="0">
                <a:srgbClr val="92D050"/>
              </a:gs>
              <a:gs pos="100000">
                <a:srgbClr val="639729"/>
              </a:gs>
            </a:gsLst>
            <a:lin ang="9600000" scaled="0"/>
          </a:gradFill>
          <a:ln>
            <a:noFill/>
          </a:ln>
          <a:effectLst/>
          <a:scene3d>
            <a:camera prst="perspectiveRelaxed"/>
            <a:lightRig rig="balanced" dir="t"/>
          </a:scene3d>
          <a:sp3d extrusionH="101600">
            <a:bevelT w="38100" h="3810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4"/>
          <p:cNvSpPr/>
          <p:nvPr/>
        </p:nvSpPr>
        <p:spPr>
          <a:xfrm>
            <a:off x="409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31750" cap="rnd">
            <a:solidFill>
              <a:srgbClr val="92D050">
                <a:alpha val="60000"/>
              </a:srgbClr>
            </a:solidFill>
            <a:prstDash val="sysDot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4"/>
          <p:cNvSpPr/>
          <p:nvPr/>
        </p:nvSpPr>
        <p:spPr>
          <a:xfrm>
            <a:off x="2186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9050">
            <a:solidFill>
              <a:srgbClr val="92D050">
                <a:alpha val="20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4"/>
          <p:cNvSpPr/>
          <p:nvPr/>
        </p:nvSpPr>
        <p:spPr>
          <a:xfrm>
            <a:off x="281626" y="-762000"/>
            <a:ext cx="3124200" cy="3048000"/>
          </a:xfrm>
          <a:custGeom>
            <a:avLst/>
            <a:gdLst/>
            <a:ahLst/>
            <a:cxnLst/>
            <a:rect l="l" t="t" r="r" b="b"/>
            <a:pathLst>
              <a:path w="3124200" h="3048000">
                <a:moveTo>
                  <a:pt x="1562100" y="191933"/>
                </a:moveTo>
                <a:cubicBezTo>
                  <a:pt x="989117" y="191933"/>
                  <a:pt x="498280" y="533864"/>
                  <a:pt x="294318" y="1019550"/>
                </a:cubicBezTo>
                <a:lnTo>
                  <a:pt x="1543295" y="1019550"/>
                </a:lnTo>
                <a:lnTo>
                  <a:pt x="1543295" y="800100"/>
                </a:lnTo>
                <a:lnTo>
                  <a:pt x="2362200" y="1524000"/>
                </a:lnTo>
                <a:lnTo>
                  <a:pt x="1543295" y="2247900"/>
                </a:lnTo>
                <a:lnTo>
                  <a:pt x="1543295" y="2028450"/>
                </a:lnTo>
                <a:lnTo>
                  <a:pt x="294318" y="2028450"/>
                </a:lnTo>
                <a:cubicBezTo>
                  <a:pt x="498280" y="2514136"/>
                  <a:pt x="989117" y="2856067"/>
                  <a:pt x="1562100" y="2856067"/>
                </a:cubicBezTo>
                <a:cubicBezTo>
                  <a:pt x="2318822" y="2856067"/>
                  <a:pt x="2932267" y="2259680"/>
                  <a:pt x="2932267" y="1524000"/>
                </a:cubicBezTo>
                <a:cubicBezTo>
                  <a:pt x="2932267" y="788320"/>
                  <a:pt x="2318822" y="191933"/>
                  <a:pt x="1562100" y="191933"/>
                </a:cubicBezTo>
                <a:close/>
                <a:moveTo>
                  <a:pt x="1562100" y="0"/>
                </a:moveTo>
                <a:cubicBezTo>
                  <a:pt x="2424824" y="0"/>
                  <a:pt x="3124200" y="682318"/>
                  <a:pt x="3124200" y="1524000"/>
                </a:cubicBezTo>
                <a:cubicBezTo>
                  <a:pt x="3124200" y="2365682"/>
                  <a:pt x="2424824" y="3048000"/>
                  <a:pt x="1562100" y="3048000"/>
                </a:cubicBezTo>
                <a:cubicBezTo>
                  <a:pt x="699376" y="3048000"/>
                  <a:pt x="0" y="2365682"/>
                  <a:pt x="0" y="1524000"/>
                </a:cubicBezTo>
                <a:cubicBezTo>
                  <a:pt x="0" y="682318"/>
                  <a:pt x="699376" y="0"/>
                  <a:pt x="1562100" y="0"/>
                </a:cubicBezTo>
                <a:close/>
              </a:path>
            </a:pathLst>
          </a:custGeom>
          <a:noFill/>
          <a:ln w="12700">
            <a:solidFill>
              <a:srgbClr val="92D050">
                <a:alpha val="15000"/>
              </a:srgbClr>
            </a:solidFill>
            <a:prstDash val="solid"/>
          </a:ln>
          <a:scene3d>
            <a:camera prst="perspectiveRelaxed"/>
            <a:lightRig rig="balanced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38200" y="6096000"/>
            <a:ext cx="8077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cs-CZ" dirty="0" smtClean="0">
                <a:solidFill>
                  <a:schemeClr val="bg1"/>
                </a:solidFill>
              </a:rPr>
              <a:t>Jirka Pospíšil, AC Bučovice, 27.9.2015</a:t>
            </a:r>
            <a:endParaRPr lang="cs-CZ" sz="1200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2667000"/>
            <a:ext cx="800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FFFF"/>
                </a:solidFill>
              </a:rPr>
              <a:t>Prorok</a:t>
            </a:r>
            <a:endParaRPr lang="cs-CZ" sz="2800" dirty="0" smtClean="0">
              <a:solidFill>
                <a:srgbClr val="FFFFFF"/>
              </a:solidFill>
            </a:endParaRPr>
          </a:p>
        </p:txBody>
      </p:sp>
      <p:pic>
        <p:nvPicPr>
          <p:cNvPr id="3" name="Picture 2" descr="ProphetEdTraut_wBackground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199" y="2013805"/>
            <a:ext cx="7706253" cy="4844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950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M01919254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2029-05-12T07:00:00+00:00</AssetExpire>
    <IntlLangReviewDate xmlns="4873beb7-5857-4685-be1f-d57550cc96cc">2010-06-24T19:29:00+00:00</IntlLangReviewDate>
    <TPFriendlyName xmlns="4873beb7-5857-4685-be1f-d57550cc96cc" xsi:nil="true"/>
    <IntlLangReview xmlns="4873beb7-5857-4685-be1f-d57550cc96cc" xsi:nil="true"/>
    <PolicheckWords xmlns="4873beb7-5857-4685-be1f-d57550cc96cc" xsi:nil="true"/>
    <SubmitterId xmlns="4873beb7-5857-4685-be1f-d57550cc96cc" xsi:nil="true"/>
    <AcquiredFrom xmlns="4873beb7-5857-4685-be1f-d57550cc96cc">Community</AcquiredFrom>
    <EditorialStatus xmlns="4873beb7-5857-4685-be1f-d57550cc96cc" xsi:nil="true"/>
    <Markets xmlns="4873beb7-5857-4685-be1f-d57550cc96cc"/>
    <OriginAsset xmlns="4873beb7-5857-4685-be1f-d57550cc96cc" xsi:nil="true"/>
    <AssetStart xmlns="4873beb7-5857-4685-be1f-d57550cc96cc">2010-06-24T19:28:00+00:00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964680</Value>
      <Value>1315859</Value>
    </PublishStatusLookup>
    <APAuthor xmlns="4873beb7-5857-4685-be1f-d57550cc96cc">
      <UserInfo>
        <DisplayName>REDMOND\v-luannv</DisplayName>
        <AccountId>92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true</OutputCachingOn>
    <TemplateStatus xmlns="4873beb7-5857-4685-be1f-d57550cc96cc" xsi:nil="true"/>
    <IsSearchable xmlns="4873beb7-5857-4685-be1f-d57550cc96cc">true</IsSearchable>
    <ContentItem xmlns="4873beb7-5857-4685-be1f-d57550cc96cc" xsi:nil="true"/>
    <HandoffToMSDN xmlns="4873beb7-5857-4685-be1f-d57550cc96cc">2010-06-24T19:29:00+00:00</HandoffToMSDN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>2010-06-24T19:29:00+00:00</LastModifiedDateTime>
    <LastPublishResultLookup xmlns="4873beb7-5857-4685-be1f-d57550cc96cc" xsi:nil="true"/>
    <LegacyData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>2010-06-24T19:29:00+00:00</PlannedPubDate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TPLaunchHelpLinkType xmlns="4873beb7-5857-4685-be1f-d57550cc96cc">Template</TPLaunchHelpLinkType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Provider xmlns="4873beb7-5857-4685-be1f-d57550cc96cc" xsi:nil="true"/>
    <UACurrentWords xmlns="4873beb7-5857-4685-be1f-d57550cc96cc" xsi:nil="true"/>
    <AssetId xmlns="4873beb7-5857-4685-be1f-d57550cc96cc">TP101919189</AssetId>
    <TPClientViewer xmlns="4873beb7-5857-4685-be1f-d57550cc96cc" xsi:nil="true"/>
    <DSATActionTaken xmlns="4873beb7-5857-4685-be1f-d57550cc96cc">Best Bets</DSATActionTaken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</PublishTargets>
    <ApprovalLog xmlns="4873beb7-5857-4685-be1f-d57550cc96cc" xsi:nil="true"/>
    <BugNumber xmlns="4873beb7-5857-4685-be1f-d57550cc96cc" xsi:nil="true"/>
    <CrawlForDependencies xmlns="4873beb7-5857-4685-be1f-d57550cc96cc">false</CrawlForDependencies>
    <LastHandOff xmlns="4873beb7-5857-4685-be1f-d57550cc96cc" xsi:nil="true"/>
    <Milestone xmlns="4873beb7-5857-4685-be1f-d57550cc96cc" xsi:nil="true"/>
    <UANotes xmlns="4873beb7-5857-4685-be1f-d57550cc96cc" xsi:nil="true"/>
    <BlockPublish xmlns="4873beb7-5857-4685-be1f-d57550cc96cc" xsi:nil="true"/>
    <CampaignTagsTaxHTField0 xmlns="4873beb7-5857-4685-be1f-d57550cc96cc">
      <Terms xmlns="http://schemas.microsoft.com/office/infopath/2007/PartnerControls"/>
    </CampaignTagsTaxHTField0>
    <LocLastLocAttemptVersionLookup xmlns="4873beb7-5857-4685-be1f-d57550cc96cc">129318</LocLastLocAttemptVersionLookup>
    <LocLastLocAttemptVersionTypeLookup xmlns="4873beb7-5857-4685-be1f-d57550cc96cc" xsi:nil="true"/>
    <LocOverallPreviewStatusLookup xmlns="4873beb7-5857-4685-be1f-d57550cc96cc" xsi:nil="true"/>
    <LocOverallPublishStatusLookup xmlns="4873beb7-5857-4685-be1f-d57550cc96cc" xsi:nil="true"/>
    <TaxCatchAll xmlns="4873beb7-5857-4685-be1f-d57550cc96cc"/>
    <LocNewPublishedVersionLookup xmlns="4873beb7-5857-4685-be1f-d57550cc96cc" xsi:nil="true"/>
    <LocPublishedDependentAssetsLookup xmlns="4873beb7-5857-4685-be1f-d57550cc96cc" xsi:nil="true"/>
    <LocComments xmlns="4873beb7-5857-4685-be1f-d57550cc96cc" xsi:nil="true"/>
    <LocProcessedForMarketsLookup xmlns="4873beb7-5857-4685-be1f-d57550cc96cc" xsi:nil="true"/>
    <LocRecommendedHandoff xmlns="4873beb7-5857-4685-be1f-d57550cc96cc" xsi:nil="true"/>
    <LocManualTestRequired xmlns="4873beb7-5857-4685-be1f-d57550cc96cc" xsi:nil="true"/>
    <LocProcessedForHandoffsLookup xmlns="4873beb7-5857-4685-be1f-d57550cc96cc" xsi:nil="true"/>
    <LocOverallHandbackStatusLookup xmlns="4873beb7-5857-4685-be1f-d57550cc96cc" xsi:nil="true"/>
    <LocalizationTagsTaxHTField0 xmlns="4873beb7-5857-4685-be1f-d57550cc96cc">
      <Terms xmlns="http://schemas.microsoft.com/office/infopath/2007/PartnerControls"/>
    </LocalizationTagsTaxHTField0>
    <FeatureTagsTaxHTField0 xmlns="4873beb7-5857-4685-be1f-d57550cc96cc">
      <Terms xmlns="http://schemas.microsoft.com/office/infopath/2007/PartnerControls"/>
    </FeatureTagsTaxHTField0>
    <LocOverallLocStatusLookup xmlns="4873beb7-5857-4685-be1f-d57550cc96cc" xsi:nil="true"/>
    <LocPublishedLinkedAssetsLookup xmlns="4873beb7-5857-4685-be1f-d57550cc96cc" xsi:nil="true"/>
    <InternalTagsTaxHTField0 xmlns="4873beb7-5857-4685-be1f-d57550cc96cc">
      <Terms xmlns="http://schemas.microsoft.com/office/infopath/2007/PartnerControls"/>
    </InternalTagsTaxHTField0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OriginalRelease xmlns="4873beb7-5857-4685-be1f-d57550cc96cc">14</OriginalRelease>
    <LocMarketGroupTiers2 xmlns="4873beb7-5857-4685-be1f-d57550cc96c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0659E9-F31B-40AF-AE6A-E6423F2F838E}">
  <ds:schemaRefs>
    <ds:schemaRef ds:uri="http://schemas.microsoft.com/office/2006/metadata/properties"/>
    <ds:schemaRef ds:uri="http://schemas.microsoft.com/office/infopath/2007/PartnerControls"/>
    <ds:schemaRef ds:uri="4873beb7-5857-4685-be1f-d57550cc96cc"/>
  </ds:schemaRefs>
</ds:datastoreItem>
</file>

<file path=customXml/itemProps2.xml><?xml version="1.0" encoding="utf-8"?>
<ds:datastoreItem xmlns:ds="http://schemas.openxmlformats.org/officeDocument/2006/customXml" ds:itemID="{7944E59C-46EF-4EA4-9430-DFE0D8BFBE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D881CE-D720-4F5C-A4DC-D24C7CB38D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TM01919254</Template>
  <TotalTime>0</TotalTime>
  <Words>9424</Words>
  <Application>Microsoft Macintosh PowerPoint</Application>
  <PresentationFormat>On-screen Show (4:3)</PresentationFormat>
  <Paragraphs>1340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TM01919254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2010-06-15T21:50:36Z</dcterms:created>
  <dcterms:modified xsi:type="dcterms:W3CDTF">2015-09-27T06:43:37Z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</Properties>
</file>