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3" r:id="rId13"/>
    <p:sldId id="265" r:id="rId14"/>
    <p:sldId id="266" r:id="rId15"/>
    <p:sldId id="264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9499" autoAdjust="0"/>
  </p:normalViewPr>
  <p:slideViewPr>
    <p:cSldViewPr showGuides="1">
      <p:cViewPr varScale="1">
        <p:scale>
          <a:sx n="62" d="100"/>
          <a:sy n="62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071CC-F6D1-4183-88AE-9FF0EDE515CB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7362F-0BF8-4F6E-AF9C-3B5966F4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3-D</a:t>
            </a:r>
            <a:r>
              <a:rPr lang="en-US" sz="1400" b="1" baseline="0" dirty="0" smtClean="0"/>
              <a:t> arrow and circle shapes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Basic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Donut</a:t>
            </a:r>
            <a:r>
              <a:rPr lang="en-US" baseline="0" dirty="0" smtClean="0"/>
              <a:t> (third row).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 the slide, drag to draw a</a:t>
            </a:r>
            <a:r>
              <a:rPr lang="en-US" baseline="0" dirty="0" smtClean="0"/>
              <a:t> donut. </a:t>
            </a:r>
            <a:r>
              <a:rPr lang="en-US" sz="1200" baseline="0" dirty="0" smtClean="0"/>
              <a:t>Drag the yellow diamond adjustment handle to the left to decrease the width of the donut shape.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donut.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3.33”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3.42”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Center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 </a:t>
            </a:r>
            <a:r>
              <a:rPr lang="en-US" b="1" baseline="0" dirty="0" smtClean="0"/>
              <a:t>Middle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Block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Right</a:t>
            </a:r>
            <a:r>
              <a:rPr lang="en-US" baseline="0" dirty="0" smtClean="0"/>
              <a:t> </a:t>
            </a:r>
            <a:r>
              <a:rPr lang="en-US" b="1" baseline="0" dirty="0" smtClean="0"/>
              <a:t>Arrow</a:t>
            </a:r>
            <a:r>
              <a:rPr lang="en-US" baseline="0" dirty="0" smtClean="0"/>
              <a:t> (first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block arrow.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arrow. Under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enter </a:t>
            </a:r>
            <a:r>
              <a:rPr lang="en-US" b="1" baseline="0" dirty="0" smtClean="0"/>
              <a:t>1.58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2.42</a:t>
            </a:r>
            <a:r>
              <a:rPr lang="en-US" baseline="0" dirty="0" smtClean="0"/>
              <a:t>” into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Size and Position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on slide, enter </a:t>
            </a:r>
            <a:r>
              <a:rPr lang="en-US" b="1" baseline="0" dirty="0" smtClean="0"/>
              <a:t>3.46"</a:t>
            </a:r>
            <a:r>
              <a:rPr lang="en-US" baseline="0" dirty="0" smtClean="0"/>
              <a:t> into the </a:t>
            </a:r>
            <a:r>
              <a:rPr lang="en-US" b="1" baseline="0" dirty="0" smtClean="0"/>
              <a:t>Horizontal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2.96"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Vertical</a:t>
            </a:r>
            <a:r>
              <a:rPr lang="en-US" baseline="0" dirty="0" smtClean="0"/>
              <a:t> box. In both </a:t>
            </a:r>
            <a:r>
              <a:rPr lang="en-US" b="1" baseline="0" dirty="0" smtClean="0"/>
              <a:t>From</a:t>
            </a:r>
            <a:r>
              <a:rPr lang="en-US" baseline="0" dirty="0" smtClean="0"/>
              <a:t> lists, select </a:t>
            </a:r>
            <a:r>
              <a:rPr lang="en-US" b="1" baseline="0" dirty="0" smtClean="0"/>
              <a:t>Top Left Corner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and hold CTRL, and then select the donut and arrow shapes.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160°</a:t>
            </a:r>
            <a:r>
              <a:rPr lang="en-US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right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side of the slide.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additional shapes on the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Dot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type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left pane, and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duplicate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freeform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the process until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are four shapes on the slide.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one of the duplicate shapes.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 shape on the left side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duplicate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freeform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shape of the left edge of the slide.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CTRL + A. On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1, Lighter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(sixth row).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Lighter 15%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(fifth row).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362F-0BF8-4F6E-AF9C-3B5966F4E4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8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0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7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6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FBE8-42A9-4360-889C-940DD6F6575C}" type="datetimeFigureOut">
              <a:rPr lang="en-US" smtClean="0"/>
              <a:t>27.09.15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3421-8910-40A5-BED6-A5A281ED7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4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95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3048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114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-762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3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Evangelista</a:t>
            </a:r>
            <a:endParaRPr lang="cs-CZ" sz="2800" dirty="0" smtClean="0">
              <a:solidFill>
                <a:srgbClr val="FFFFFF"/>
              </a:solidFill>
            </a:endParaRPr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1981200"/>
            <a:ext cx="73285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Pastýř</a:t>
            </a:r>
            <a:endParaRPr lang="cs-CZ" sz="2800" dirty="0" smtClean="0">
              <a:solidFill>
                <a:srgbClr val="FFFFFF"/>
              </a:solidFill>
            </a:endParaRPr>
          </a:p>
        </p:txBody>
      </p:sp>
      <p:pic>
        <p:nvPicPr>
          <p:cNvPr id="4" name="Picture 3" descr="comments_10418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7010400" cy="97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7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Učitel</a:t>
            </a:r>
            <a:endParaRPr lang="cs-CZ" sz="2800" dirty="0" smtClean="0">
              <a:solidFill>
                <a:srgbClr val="FFFFFF"/>
              </a:solidFill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6900333" cy="38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3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229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Aplikace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>
                <a:solidFill>
                  <a:srgbClr val="FFFFFF"/>
                </a:solidFill>
              </a:rPr>
              <a:t>ideální – dokonalá církev - každý dělá to, co Pán od něj žádá a to v Božím pomazání, zmocnění a obdarování</a:t>
            </a:r>
            <a:r>
              <a:rPr lang="cs-CZ" sz="2800" dirty="0" smtClean="0">
                <a:solidFill>
                  <a:srgbClr val="FFFFFF"/>
                </a:solidFill>
              </a:rPr>
              <a:t>.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5 úřadů – 5 dílčích oblastí, </a:t>
            </a:r>
            <a:r>
              <a:rPr lang="cs-CZ" sz="2800">
                <a:solidFill>
                  <a:srgbClr val="FFFFFF"/>
                </a:solidFill>
              </a:rPr>
              <a:t>kam </a:t>
            </a:r>
            <a:r>
              <a:rPr lang="cs-CZ" sz="2800" smtClean="0">
                <a:solidFill>
                  <a:srgbClr val="FFFFFF"/>
                </a:solidFill>
              </a:rPr>
              <a:t>spadá </a:t>
            </a:r>
            <a:r>
              <a:rPr lang="cs-CZ" sz="2800" dirty="0">
                <a:solidFill>
                  <a:srgbClr val="FFFFFF"/>
                </a:solidFill>
              </a:rPr>
              <a:t>každá služba.</a:t>
            </a:r>
          </a:p>
          <a:p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3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Aplikace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>
                <a:solidFill>
                  <a:srgbClr val="FFFFFF"/>
                </a:solidFill>
              </a:rPr>
              <a:t>Jaké je Tvé povolání </a:t>
            </a:r>
            <a:r>
              <a:rPr lang="cs-CZ" sz="2800" dirty="0" smtClean="0">
                <a:solidFill>
                  <a:srgbClr val="FFFFFF"/>
                </a:solidFill>
              </a:rPr>
              <a:t>?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Jedna </a:t>
            </a:r>
            <a:r>
              <a:rPr lang="cs-CZ" sz="2800" dirty="0">
                <a:solidFill>
                  <a:srgbClr val="FFFFFF"/>
                </a:solidFill>
              </a:rPr>
              <a:t>z pomůcek – hledej, </a:t>
            </a:r>
            <a:r>
              <a:rPr lang="cs-CZ" sz="2800" dirty="0" smtClean="0">
                <a:solidFill>
                  <a:srgbClr val="FFFFFF"/>
                </a:solidFill>
              </a:rPr>
              <a:t>který z úřadů </a:t>
            </a:r>
            <a:r>
              <a:rPr lang="cs-CZ" sz="2800" dirty="0">
                <a:solidFill>
                  <a:srgbClr val="FFFFFF"/>
                </a:solidFill>
              </a:rPr>
              <a:t>Ti je </a:t>
            </a:r>
            <a:r>
              <a:rPr lang="cs-CZ" sz="2800" dirty="0" smtClean="0">
                <a:solidFill>
                  <a:srgbClr val="FFFFFF"/>
                </a:solidFill>
              </a:rPr>
              <a:t>nejbližší. Začni jej rozvíjet!!!</a:t>
            </a:r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0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95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3048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114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-762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</a:rPr>
              <a:t>Úřady Ducha </a:t>
            </a:r>
            <a:r>
              <a:rPr lang="cs-CZ" sz="4800" dirty="0" smtClean="0">
                <a:solidFill>
                  <a:schemeClr val="bg1"/>
                </a:solidFill>
              </a:rPr>
              <a:t>svatého </a:t>
            </a:r>
          </a:p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(...každý </a:t>
            </a:r>
            <a:r>
              <a:rPr lang="cs-CZ" sz="3600" dirty="0">
                <a:solidFill>
                  <a:schemeClr val="bg1"/>
                </a:solidFill>
              </a:rPr>
              <a:t>má své </a:t>
            </a:r>
            <a:r>
              <a:rPr lang="cs-CZ" sz="3600" dirty="0" smtClean="0">
                <a:solidFill>
                  <a:schemeClr val="bg1"/>
                </a:solidFill>
              </a:rPr>
              <a:t>místo)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4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95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3048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1143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-762000" y="1905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</a:rPr>
              <a:t>Úřady Ducha </a:t>
            </a:r>
            <a:r>
              <a:rPr lang="cs-CZ" sz="4800" dirty="0" smtClean="0">
                <a:solidFill>
                  <a:schemeClr val="bg1"/>
                </a:solidFill>
              </a:rPr>
              <a:t>svatého </a:t>
            </a:r>
          </a:p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(...každý </a:t>
            </a:r>
            <a:r>
              <a:rPr lang="cs-CZ" sz="3600" dirty="0">
                <a:solidFill>
                  <a:schemeClr val="bg1"/>
                </a:solidFill>
              </a:rPr>
              <a:t>má své </a:t>
            </a:r>
            <a:r>
              <a:rPr lang="cs-CZ" sz="3600" dirty="0" smtClean="0">
                <a:solidFill>
                  <a:schemeClr val="bg1"/>
                </a:solidFill>
              </a:rPr>
              <a:t>místo)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rgbClr val="FFFFFF"/>
                </a:solidFill>
              </a:rPr>
              <a:t>Zkušenosti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rgbClr val="FFFFFF"/>
                </a:solidFill>
              </a:rPr>
              <a:t>Porovnávání</a:t>
            </a:r>
            <a:r>
              <a:rPr lang="en-US" sz="2800" dirty="0" smtClean="0">
                <a:solidFill>
                  <a:srgbClr val="FFFFFF"/>
                </a:solidFill>
              </a:rPr>
              <a:t> se s </a:t>
            </a:r>
            <a:r>
              <a:rPr lang="en-US" sz="2800" dirty="0" err="1" smtClean="0">
                <a:solidFill>
                  <a:srgbClr val="FFFFFF"/>
                </a:solidFill>
              </a:rPr>
              <a:t>druhými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cs-CZ" sz="2800" dirty="0">
                <a:solidFill>
                  <a:srgbClr val="FFFFFF"/>
                </a:solidFill>
              </a:rPr>
              <a:t>Církev je společenství různých lidí, s různými obdarováními, zkušenostmi, talenty...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0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cs-CZ" sz="2800" dirty="0">
                <a:solidFill>
                  <a:srgbClr val="FFFFFF"/>
                </a:solidFill>
              </a:rPr>
              <a:t>Církev jako řetěz 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  <p:pic>
        <p:nvPicPr>
          <p:cNvPr id="3" name="Picture 2" descr="2673-rete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156"/>
            <a:ext cx="9144000" cy="696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6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Ideální církev </a:t>
            </a:r>
            <a:endParaRPr lang="cs-CZ" sz="2800" dirty="0" smtClean="0">
              <a:solidFill>
                <a:srgbClr val="FFFFFF"/>
              </a:solidFill>
            </a:endParaRPr>
          </a:p>
          <a:p>
            <a:r>
              <a:rPr lang="cs-CZ" sz="2800" dirty="0">
                <a:solidFill>
                  <a:srgbClr val="FFFFFF"/>
                </a:solidFill>
              </a:rPr>
              <a:t>	</a:t>
            </a:r>
            <a:r>
              <a:rPr lang="cs-CZ" sz="2800" dirty="0" smtClean="0">
                <a:solidFill>
                  <a:srgbClr val="FFFFFF"/>
                </a:solidFill>
              </a:rPr>
              <a:t>je takové společenství,</a:t>
            </a:r>
          </a:p>
          <a:p>
            <a:endParaRPr lang="cs-CZ" sz="2800" dirty="0" smtClean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     kde lidé umí </a:t>
            </a:r>
            <a:r>
              <a:rPr lang="cs-CZ" sz="2800" dirty="0">
                <a:solidFill>
                  <a:srgbClr val="FFFFFF"/>
                </a:solidFill>
              </a:rPr>
              <a:t>své </a:t>
            </a:r>
            <a:r>
              <a:rPr lang="cs-CZ" sz="2800" dirty="0" smtClean="0">
                <a:solidFill>
                  <a:srgbClr val="FFFFFF"/>
                </a:solidFill>
              </a:rPr>
              <a:t>obdarování využít </a:t>
            </a:r>
            <a:r>
              <a:rPr lang="cs-CZ" sz="2800" dirty="0">
                <a:solidFill>
                  <a:srgbClr val="FFFFFF"/>
                </a:solidFill>
              </a:rPr>
              <a:t>ve </a:t>
            </a:r>
            <a:r>
              <a:rPr lang="cs-CZ" sz="2800" dirty="0" smtClean="0">
                <a:solidFill>
                  <a:srgbClr val="FFFFFF"/>
                </a:solidFill>
              </a:rPr>
              <a:t>prospěch</a:t>
            </a:r>
            <a:br>
              <a:rPr lang="cs-CZ" sz="2800" dirty="0" smtClean="0">
                <a:solidFill>
                  <a:srgbClr val="FFFFFF"/>
                </a:solidFill>
              </a:rPr>
            </a:br>
            <a:r>
              <a:rPr lang="cs-CZ" sz="2800" dirty="0" smtClean="0">
                <a:solidFill>
                  <a:srgbClr val="FFFFFF"/>
                </a:solidFill>
              </a:rPr>
              <a:t>     </a:t>
            </a:r>
            <a:r>
              <a:rPr lang="cs-CZ" sz="2800" dirty="0">
                <a:solidFill>
                  <a:srgbClr val="FFFFFF"/>
                </a:solidFill>
              </a:rPr>
              <a:t>celé církve i vůči jednotlivcům</a:t>
            </a:r>
            <a:r>
              <a:rPr lang="cs-CZ" sz="2800" dirty="0" smtClean="0">
                <a:solidFill>
                  <a:srgbClr val="FFFFFF"/>
                </a:solidFill>
              </a:rPr>
              <a:t>.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K</a:t>
            </a:r>
            <a:r>
              <a:rPr lang="cs-CZ" sz="2800" dirty="0">
                <a:solidFill>
                  <a:srgbClr val="FFFFFF"/>
                </a:solidFill>
              </a:rPr>
              <a:t> tomu bychom měli </a:t>
            </a:r>
            <a:r>
              <a:rPr lang="cs-CZ" sz="2800" dirty="0" smtClean="0">
                <a:solidFill>
                  <a:srgbClr val="FFFFFF"/>
                </a:solidFill>
              </a:rPr>
              <a:t>směřovat, spolupracovat, povzbuzovat a </a:t>
            </a:r>
            <a:r>
              <a:rPr lang="cs-CZ" sz="2800" dirty="0">
                <a:solidFill>
                  <a:srgbClr val="FFFFFF"/>
                </a:solidFill>
              </a:rPr>
              <a:t>doplňovat se.</a:t>
            </a:r>
          </a:p>
        </p:txBody>
      </p:sp>
    </p:spTree>
    <p:extLst>
      <p:ext uri="{BB962C8B-B14F-4D97-AF65-F5344CB8AC3E}">
        <p14:creationId xmlns:p14="http://schemas.microsoft.com/office/powerpoint/2010/main" val="12671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FF"/>
                </a:solidFill>
              </a:rPr>
              <a:t>1.Korintským 12: </a:t>
            </a:r>
            <a:r>
              <a:rPr lang="cs-CZ" sz="2800" b="1" dirty="0" smtClean="0">
                <a:solidFill>
                  <a:srgbClr val="FFFFFF"/>
                </a:solidFill>
              </a:rPr>
              <a:t>11 -12</a:t>
            </a:r>
            <a:br>
              <a:rPr lang="cs-CZ" sz="2800" b="1" dirty="0" smtClean="0">
                <a:solidFill>
                  <a:srgbClr val="FFFFFF"/>
                </a:solidFill>
              </a:rPr>
            </a:br>
            <a:endParaRPr lang="cs-CZ" sz="2800" b="1" dirty="0" smtClean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  </a:t>
            </a:r>
            <a:r>
              <a:rPr lang="cs-CZ" sz="2800" dirty="0">
                <a:solidFill>
                  <a:srgbClr val="FFFFFF"/>
                </a:solidFill>
              </a:rPr>
              <a:t>To vše ale působí jeden a tentýž Duch, který </a:t>
            </a:r>
            <a:r>
              <a:rPr lang="cs-CZ" sz="2800" b="1" u="sng" dirty="0">
                <a:solidFill>
                  <a:srgbClr val="FFFFFF"/>
                </a:solidFill>
              </a:rPr>
              <a:t>obdarovává každého</a:t>
            </a:r>
            <a:r>
              <a:rPr lang="cs-CZ" sz="2800" u="sng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jednotlivě, jak sám chce. </a:t>
            </a:r>
            <a:r>
              <a:rPr lang="cs-CZ" sz="2800" dirty="0" smtClean="0">
                <a:solidFill>
                  <a:srgbClr val="FFFFFF"/>
                </a:solidFill>
              </a:rPr>
              <a:t/>
            </a:r>
            <a:br>
              <a:rPr lang="cs-CZ" sz="2800" dirty="0" smtClean="0">
                <a:solidFill>
                  <a:srgbClr val="FFFFFF"/>
                </a:solidFill>
              </a:rPr>
            </a:br>
            <a:r>
              <a:rPr lang="cs-CZ" sz="2800" dirty="0" smtClean="0">
                <a:solidFill>
                  <a:srgbClr val="FFFFFF"/>
                </a:solidFill>
              </a:rPr>
              <a:t>   </a:t>
            </a:r>
            <a:r>
              <a:rPr lang="cs-CZ" sz="2800" b="1" u="sng" dirty="0">
                <a:solidFill>
                  <a:srgbClr val="FFFFFF"/>
                </a:solidFill>
              </a:rPr>
              <a:t>Tělo tvoří jeden celek</a:t>
            </a:r>
            <a:r>
              <a:rPr lang="cs-CZ" sz="2800" dirty="0">
                <a:solidFill>
                  <a:srgbClr val="FFFFFF"/>
                </a:solidFill>
              </a:rPr>
              <a:t>, i když se skládá z mnoha částí</a:t>
            </a:r>
            <a:r>
              <a:rPr lang="cs-CZ" sz="2800" dirty="0" smtClean="0">
                <a:solidFill>
                  <a:srgbClr val="FFFFFF"/>
                </a:solidFill>
              </a:rPr>
              <a:t>; i </a:t>
            </a:r>
            <a:r>
              <a:rPr lang="cs-CZ" sz="2800" dirty="0">
                <a:solidFill>
                  <a:srgbClr val="FFFFFF"/>
                </a:solidFill>
              </a:rPr>
              <a:t>když je všech těch částí mnoho, přece tvoří jedno tělo. A právě takové je to s Kristem.</a:t>
            </a:r>
          </a:p>
          <a:p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FF"/>
                </a:solidFill>
              </a:rPr>
              <a:t>Efeským 4:</a:t>
            </a:r>
            <a:r>
              <a:rPr lang="cs-CZ" sz="2800" b="1" dirty="0" smtClean="0">
                <a:solidFill>
                  <a:srgbClr val="FFFFFF"/>
                </a:solidFill>
              </a:rPr>
              <a:t>11-12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To on rozdal své dary - </a:t>
            </a:r>
            <a:r>
              <a:rPr lang="cs-CZ" sz="2800" b="1" u="sng" dirty="0">
                <a:solidFill>
                  <a:srgbClr val="FFFFFF"/>
                </a:solidFill>
              </a:rPr>
              <a:t>apoštoly</a:t>
            </a:r>
            <a:r>
              <a:rPr lang="cs-CZ" sz="2800" dirty="0">
                <a:solidFill>
                  <a:srgbClr val="FFFFFF"/>
                </a:solidFill>
              </a:rPr>
              <a:t>, </a:t>
            </a:r>
            <a:r>
              <a:rPr lang="cs-CZ" sz="2800" b="1" u="sng" dirty="0">
                <a:solidFill>
                  <a:srgbClr val="FFFFFF"/>
                </a:solidFill>
              </a:rPr>
              <a:t>proroky</a:t>
            </a:r>
            <a:r>
              <a:rPr lang="cs-CZ" sz="2800" dirty="0">
                <a:solidFill>
                  <a:srgbClr val="FFFFFF"/>
                </a:solidFill>
              </a:rPr>
              <a:t>, </a:t>
            </a:r>
            <a:r>
              <a:rPr lang="cs-CZ" sz="2800" b="1" u="sng" dirty="0">
                <a:solidFill>
                  <a:srgbClr val="FFFFFF"/>
                </a:solidFill>
              </a:rPr>
              <a:t>evangelisty</a:t>
            </a:r>
            <a:r>
              <a:rPr lang="cs-CZ" sz="2800" dirty="0">
                <a:solidFill>
                  <a:srgbClr val="FFFFFF"/>
                </a:solidFill>
              </a:rPr>
              <a:t>, </a:t>
            </a:r>
            <a:r>
              <a:rPr lang="cs-CZ" sz="2800" b="1" u="sng" dirty="0">
                <a:solidFill>
                  <a:srgbClr val="FFFFFF"/>
                </a:solidFill>
              </a:rPr>
              <a:t>pastýře</a:t>
            </a:r>
            <a:r>
              <a:rPr lang="cs-CZ" sz="2800" dirty="0">
                <a:solidFill>
                  <a:srgbClr val="FFFFFF"/>
                </a:solidFill>
              </a:rPr>
              <a:t> a </a:t>
            </a:r>
            <a:r>
              <a:rPr lang="cs-CZ" sz="2800" b="1" u="sng" dirty="0">
                <a:solidFill>
                  <a:srgbClr val="FFFFFF"/>
                </a:solidFill>
              </a:rPr>
              <a:t>učitele</a:t>
            </a:r>
            <a:r>
              <a:rPr lang="cs-CZ" sz="2800" dirty="0">
                <a:solidFill>
                  <a:srgbClr val="FFFFFF"/>
                </a:solidFill>
              </a:rPr>
              <a:t> - 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pro přípravu svatých k dílu služby, aby se Kristovo tělo budovalo.</a:t>
            </a:r>
          </a:p>
          <a:p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Apoštol</a:t>
            </a:r>
            <a:endParaRPr lang="cs-CZ" sz="2800" dirty="0" smtClean="0">
              <a:solidFill>
                <a:srgbClr val="FFFFFF"/>
              </a:solidFill>
            </a:endParaRPr>
          </a:p>
        </p:txBody>
      </p:sp>
      <p:pic>
        <p:nvPicPr>
          <p:cNvPr id="4" name="Picture 3" descr="DSC006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574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tx1"/>
            </a:gs>
            <a:gs pos="75000">
              <a:schemeClr val="tx1">
                <a:lumMod val="95000"/>
                <a:lumOff val="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99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639729"/>
              </a:gs>
            </a:gsLst>
            <a:lin ang="9600000" scaled="0"/>
          </a:gradFill>
          <a:ln>
            <a:noFill/>
          </a:ln>
          <a:effectLst/>
          <a:scene3d>
            <a:camera prst="perspectiveRelaxed"/>
            <a:lightRig rig="balanced" dir="t"/>
          </a:scene3d>
          <a:sp3d extrusionH="101600"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4"/>
          <p:cNvSpPr/>
          <p:nvPr/>
        </p:nvSpPr>
        <p:spPr>
          <a:xfrm>
            <a:off x="409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31750" cap="rnd">
            <a:solidFill>
              <a:srgbClr val="92D050">
                <a:alpha val="60000"/>
              </a:srgbClr>
            </a:solidFill>
            <a:prstDash val="sysDot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186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9050">
            <a:solidFill>
              <a:srgbClr val="92D050">
                <a:alpha val="20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4"/>
          <p:cNvSpPr/>
          <p:nvPr/>
        </p:nvSpPr>
        <p:spPr>
          <a:xfrm>
            <a:off x="281626" y="-7620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191933"/>
                </a:moveTo>
                <a:cubicBezTo>
                  <a:pt x="989117" y="191933"/>
                  <a:pt x="498280" y="533864"/>
                  <a:pt x="294318" y="1019550"/>
                </a:cubicBezTo>
                <a:lnTo>
                  <a:pt x="1543295" y="1019550"/>
                </a:lnTo>
                <a:lnTo>
                  <a:pt x="1543295" y="800100"/>
                </a:lnTo>
                <a:lnTo>
                  <a:pt x="2362200" y="1524000"/>
                </a:lnTo>
                <a:lnTo>
                  <a:pt x="1543295" y="2247900"/>
                </a:lnTo>
                <a:lnTo>
                  <a:pt x="1543295" y="2028450"/>
                </a:lnTo>
                <a:lnTo>
                  <a:pt x="294318" y="2028450"/>
                </a:lnTo>
                <a:cubicBezTo>
                  <a:pt x="498280" y="2514136"/>
                  <a:pt x="989117" y="2856067"/>
                  <a:pt x="1562100" y="2856067"/>
                </a:cubicBezTo>
                <a:cubicBezTo>
                  <a:pt x="2318822" y="2856067"/>
                  <a:pt x="2932267" y="2259680"/>
                  <a:pt x="2932267" y="1524000"/>
                </a:cubicBezTo>
                <a:cubicBezTo>
                  <a:pt x="2932267" y="788320"/>
                  <a:pt x="2318822" y="191933"/>
                  <a:pt x="1562100" y="191933"/>
                </a:cubicBezTo>
                <a:close/>
                <a:moveTo>
                  <a:pt x="1562100" y="0"/>
                </a:moveTo>
                <a:cubicBezTo>
                  <a:pt x="2424824" y="0"/>
                  <a:pt x="3124200" y="682318"/>
                  <a:pt x="3124200" y="1524000"/>
                </a:cubicBezTo>
                <a:cubicBezTo>
                  <a:pt x="3124200" y="2365682"/>
                  <a:pt x="2424824" y="3048000"/>
                  <a:pt x="1562100" y="3048000"/>
                </a:cubicBezTo>
                <a:cubicBezTo>
                  <a:pt x="699376" y="3048000"/>
                  <a:pt x="0" y="2365682"/>
                  <a:pt x="0" y="1524000"/>
                </a:cubicBezTo>
                <a:cubicBezTo>
                  <a:pt x="0" y="682318"/>
                  <a:pt x="699376" y="0"/>
                  <a:pt x="1562100" y="0"/>
                </a:cubicBezTo>
                <a:close/>
              </a:path>
            </a:pathLst>
          </a:custGeom>
          <a:noFill/>
          <a:ln w="12700">
            <a:solidFill>
              <a:srgbClr val="92D050">
                <a:alpha val="15000"/>
              </a:srgbClr>
            </a:solidFill>
            <a:prstDash val="solid"/>
          </a:ln>
          <a:scene3d>
            <a:camera prst="perspectiveRelaxed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Jirka Pospíšil, AC Bučovice, 27.9.2015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</a:rPr>
              <a:t>Prorok</a:t>
            </a:r>
            <a:endParaRPr lang="cs-CZ" sz="2800" dirty="0" smtClean="0">
              <a:solidFill>
                <a:srgbClr val="FFFFFF"/>
              </a:solidFill>
            </a:endParaRPr>
          </a:p>
        </p:txBody>
      </p:sp>
      <p:pic>
        <p:nvPicPr>
          <p:cNvPr id="3" name="Picture 2" descr="ProphetEdTraut_w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2013805"/>
            <a:ext cx="7706253" cy="484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0191925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2010-06-24T19:29:00+00:00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2010-06-24T19:28:00+00:00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964680</Value>
      <Value>1315859</Value>
    </PublishStatusLookup>
    <APAuthor xmlns="4873beb7-5857-4685-be1f-d57550cc96cc">
      <UserInfo>
        <DisplayName>REDMOND\v-luannv</DisplayName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2010-06-24T19:29:00+00:00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2010-06-24T19:29:00+00:00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2010-06-24T19:29:00+00:00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TP101919189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129318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0659E9-F31B-40AF-AE6A-E6423F2F838E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7944E59C-46EF-4EA4-9430-DFE0D8BFB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D881CE-D720-4F5C-A4DC-D24C7CB38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TM01919254</Template>
  <TotalTime>0</TotalTime>
  <Words>9424</Words>
  <Application>Microsoft Macintosh PowerPoint</Application>
  <PresentationFormat>On-screen Show (4:3)</PresentationFormat>
  <Paragraphs>1340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TM01919254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2010-06-15T21:50:36Z</dcterms:created>
  <dcterms:modified xsi:type="dcterms:W3CDTF">2015-09-27T06:43:37Z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