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7" r:id="rId4"/>
    <p:sldId id="271" r:id="rId5"/>
    <p:sldId id="275" r:id="rId6"/>
    <p:sldId id="274" r:id="rId7"/>
    <p:sldId id="269" r:id="rId8"/>
    <p:sldId id="270" r:id="rId9"/>
    <p:sldId id="272" r:id="rId10"/>
    <p:sldId id="276" r:id="rId11"/>
    <p:sldId id="273" r:id="rId12"/>
    <p:sldId id="27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AF57-DF84-4441-8684-1B0920485579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2888" cy="3312368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latin typeface="+mn-lt"/>
                <a:cs typeface="Arial" pitchFamily="34" charset="0"/>
              </a:rPr>
              <a:t>OVOCE DUCHA SVATÉHO V NÁS</a:t>
            </a:r>
            <a:endParaRPr lang="cs-CZ" sz="6000" b="1" dirty="0"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83768" y="397544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cs typeface="Arial" pitchFamily="34" charset="0"/>
              </a:rPr>
              <a:t>AC Bučovice, 18.10.2015</a:t>
            </a:r>
            <a:endParaRPr lang="cs-CZ" sz="24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51520" y="1556792"/>
            <a:ext cx="8064896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75075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smtClean="0"/>
              <a:t>Abychom se modlili a litovali špatných věcí, přimlouvali se</a:t>
            </a:r>
            <a:endParaRPr lang="cs-CZ" sz="2400" dirty="0" smtClean="0"/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Abychom se tlačili k Bohu (společenství, Bible….)</a:t>
            </a:r>
            <a:endParaRPr lang="cs-CZ" sz="2400" dirty="0" smtClean="0"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Abychom začali přemýšlet o potřebách druhých a pravidelně pomáhali bližním</a:t>
            </a:r>
            <a:endParaRPr kumimoji="0" lang="cs-CZ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 čemu nás Bůh volá?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Ovoce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755860" cy="431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67544" y="1556792"/>
            <a:ext cx="5184576" cy="3312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935416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smtClean="0"/>
              <a:t>Modlíš se pravidelně za druhé?</a:t>
            </a:r>
            <a:endParaRPr lang="cs-CZ" sz="2400" dirty="0" smtClean="0"/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Vyptáváš se Boha na jeho názor?</a:t>
            </a:r>
            <a:endParaRPr lang="cs-CZ" sz="2400" dirty="0" smtClean="0"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Zajímáš se o to, jaké jsou Boží sny?</a:t>
            </a:r>
            <a:endParaRPr kumimoji="0" lang="cs-CZ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 čemu nás Bůh volá?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381418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smtClean="0"/>
              <a:t>Telefon, </a:t>
            </a:r>
            <a:r>
              <a:rPr lang="cs-CZ" sz="2400" dirty="0" smtClean="0"/>
              <a:t>který: netelefonuje, nemá </a:t>
            </a:r>
            <a:r>
              <a:rPr lang="cs-CZ" sz="2400" dirty="0" err="1" smtClean="0"/>
              <a:t>sms</a:t>
            </a:r>
            <a:r>
              <a:rPr lang="cs-CZ" sz="2400" dirty="0" smtClean="0"/>
              <a:t>, nefunguje žádné další služby ani display, má špatnou baterii a rozpadá se</a:t>
            </a: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Auto</a:t>
            </a:r>
            <a:r>
              <a:rPr lang="cs-CZ" sz="2400" dirty="0" smtClean="0">
                <a:cs typeface="Arial" pitchFamily="34" charset="0"/>
              </a:rPr>
              <a:t>, které: nejede, nejde do něj nastoupit, odpadává motor, má obrovskou spotřebu a používání je nebezpečné </a:t>
            </a: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Dům/ byt, </a:t>
            </a:r>
            <a:r>
              <a:rPr lang="cs-CZ" sz="2400" dirty="0" smtClean="0">
                <a:cs typeface="Arial" pitchFamily="34" charset="0"/>
              </a:rPr>
              <a:t>kde není voda, odpad, plyn, elektřina, není vidět přes okna, nejdou otevírat dveře</a:t>
            </a:r>
            <a:endParaRPr kumimoji="0" lang="cs-CZ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Představme si, že by někdo chtěl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koupil by si: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51520" y="1628800"/>
            <a:ext cx="8064896" cy="4464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013822"/>
            <a:ext cx="813690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err="1" smtClean="0"/>
              <a:t>Galatským</a:t>
            </a:r>
            <a:r>
              <a:rPr lang="cs-CZ" sz="2800" b="1" dirty="0" smtClean="0"/>
              <a:t> 5</a:t>
            </a:r>
          </a:p>
          <a:p>
            <a:endParaRPr lang="cs-CZ" sz="2400" baseline="30000" dirty="0" smtClean="0"/>
          </a:p>
          <a:p>
            <a:r>
              <a:rPr lang="cs-CZ" sz="2800" baseline="30000" dirty="0" smtClean="0"/>
              <a:t>16</a:t>
            </a:r>
            <a:r>
              <a:rPr lang="cs-CZ" sz="2800" dirty="0" smtClean="0"/>
              <a:t>Chci </a:t>
            </a:r>
            <a:r>
              <a:rPr lang="cs-CZ" sz="2800" dirty="0" smtClean="0"/>
              <a:t>říci: Žijte z moci Božího Ducha, a nepodlehnete tomu, k čemu vás táhne vaše přirozenost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</a:t>
            </a:r>
          </a:p>
          <a:p>
            <a:r>
              <a:rPr lang="cs-CZ" sz="2800" baseline="30000" dirty="0" smtClean="0"/>
              <a:t>17</a:t>
            </a:r>
            <a:r>
              <a:rPr lang="cs-CZ" sz="2800" dirty="0" smtClean="0"/>
              <a:t>Touhy lidské přirozenosti směřují proti Duchu Božímu, a Boží Duch proti nim. Jde tu o naprostý protiklad, takže děláte to, co dělat nechcete.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aseline="30000" dirty="0" smtClean="0"/>
              <a:t>25</a:t>
            </a:r>
            <a:r>
              <a:rPr lang="cs-CZ" sz="2800" dirty="0" smtClean="0"/>
              <a:t>Jsme-li </a:t>
            </a:r>
            <a:r>
              <a:rPr lang="cs-CZ" sz="2800" dirty="0" smtClean="0"/>
              <a:t>živi Božím Duchem, dejme se Duchem také řídit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Protikladné touhy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Protikladné touhy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 rot="3615914">
            <a:off x="1306219" y="2352398"/>
            <a:ext cx="1800200" cy="281074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4329437">
            <a:off x="5216020" y="122273"/>
            <a:ext cx="1800200" cy="287130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49227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 jakém prostředí žijeme?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925557"/>
            <a:ext cx="81369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/>
              <a:t>Humanismus = náboženství bez živého Boha</a:t>
            </a:r>
          </a:p>
          <a:p>
            <a:endParaRPr lang="cs-CZ" sz="2400" baseline="30000" dirty="0" smtClean="0"/>
          </a:p>
          <a:p>
            <a:r>
              <a:rPr lang="cs-CZ" sz="2800" dirty="0" smtClean="0"/>
              <a:t>Na Boží místo usedl člověk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520280" cy="375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 jakém prostředí žijeme?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936880"/>
            <a:ext cx="81369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/>
              <a:t>Humanismus = náboženství bez živého Boha</a:t>
            </a:r>
          </a:p>
          <a:p>
            <a:endParaRPr lang="cs-CZ" sz="2400" baseline="30000" dirty="0" smtClean="0"/>
          </a:p>
          <a:p>
            <a:endParaRPr lang="cs-CZ" sz="2800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Vše pro zákazníka, dítě, občana, rodinu, 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vaše pohodlí/ pohodu a spokojenost, 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váš úspěch/ prospěch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vaše zábava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vaše štěstí</a:t>
            </a:r>
            <a:endParaRPr lang="cs-CZ" sz="28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1340768"/>
            <a:ext cx="7992888" cy="3888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484784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aseline="30000" dirty="0" smtClean="0"/>
              <a:t>19</a:t>
            </a:r>
            <a:r>
              <a:rPr lang="cs-CZ" sz="2800" dirty="0" smtClean="0"/>
              <a:t>Skutky </a:t>
            </a:r>
            <a:r>
              <a:rPr lang="cs-CZ" sz="2800" dirty="0" smtClean="0"/>
              <a:t>lidské svévole jsou zřejmé: necudnost, nečistota, bezuzdnost,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baseline="30000" dirty="0" smtClean="0"/>
              <a:t>20</a:t>
            </a:r>
            <a:r>
              <a:rPr lang="cs-CZ" sz="2800" dirty="0" smtClean="0"/>
              <a:t>modlářství, čarodějství, rozbroje, hádky, žárlivost, vášeň, podlost, rozpory, rozkoly,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baseline="30000" dirty="0" smtClean="0"/>
              <a:t>21</a:t>
            </a:r>
            <a:r>
              <a:rPr lang="cs-CZ" sz="2800" dirty="0" smtClean="0"/>
              <a:t>závist, opilství, nestřídmost a podobné věci. </a:t>
            </a:r>
            <a:r>
              <a:rPr lang="cs-CZ" sz="2800" dirty="0" smtClean="0"/>
              <a:t>řídit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ea typeface="Calibri" pitchFamily="34" charset="0"/>
                <a:cs typeface="Arial" pitchFamily="34" charset="0"/>
              </a:rPr>
              <a:t>Skutky těla (lidské svévole)</a:t>
            </a:r>
            <a:endParaRPr lang="cs-CZ" sz="10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51520" y="1052736"/>
            <a:ext cx="8352928" cy="4680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188035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aseline="30000" dirty="0" smtClean="0"/>
              <a:t>22</a:t>
            </a:r>
            <a:r>
              <a:rPr lang="cs-CZ" sz="2800" dirty="0" smtClean="0"/>
              <a:t>Ovoce </a:t>
            </a:r>
            <a:r>
              <a:rPr lang="cs-CZ" sz="2800" dirty="0" smtClean="0"/>
              <a:t>Božího Ducha však je láska, radost, pokoj, trpělivost, laskavost, dobrota, věrnost,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baseline="30000" dirty="0" smtClean="0"/>
              <a:t>23</a:t>
            </a:r>
            <a:r>
              <a:rPr lang="cs-CZ" sz="2800" dirty="0" smtClean="0"/>
              <a:t>tichost a sebeovládání. Proti tomu se zákon neobrací.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baseline="30000" dirty="0" smtClean="0"/>
              <a:t>24</a:t>
            </a:r>
            <a:r>
              <a:rPr lang="cs-CZ" sz="2800" dirty="0" smtClean="0"/>
              <a:t>Ti, kteří náležejí Kristu Ježíši, ukřižovali sami sebe se svými vášněmi a sklony. 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baseline="30000" dirty="0" smtClean="0"/>
              <a:t>25</a:t>
            </a:r>
            <a:r>
              <a:rPr lang="cs-CZ" sz="2800" dirty="0" smtClean="0"/>
              <a:t>Jsme-li živi Božím Duchem, dejme se Duchem také řídit. 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/>
              <a:t>Ovoce Ducha</a:t>
            </a:r>
            <a:endParaRPr lang="cs-CZ" sz="1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OVOCE DUCHA SVATÉHO V NÁS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Strom s ovocem</a:t>
            </a:r>
            <a:endParaRPr lang="cs-CZ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1687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356</Words>
  <Application>Microsoft Office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OVOCE DUCHA SVATÉHO V NÁS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HotelPermoník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Ales</dc:creator>
  <cp:lastModifiedBy>admin</cp:lastModifiedBy>
  <cp:revision>65</cp:revision>
  <dcterms:created xsi:type="dcterms:W3CDTF">2012-06-20T13:29:47Z</dcterms:created>
  <dcterms:modified xsi:type="dcterms:W3CDTF">2015-10-18T06:06:23Z</dcterms:modified>
</cp:coreProperties>
</file>