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1"/>
    <p:restoredTop sz="94667"/>
  </p:normalViewPr>
  <p:slideViewPr>
    <p:cSldViewPr snapToGrid="0" snapToObjects="1">
      <p:cViewPr varScale="1">
        <p:scale>
          <a:sx n="60" d="100"/>
          <a:sy n="60" d="100"/>
        </p:scale>
        <p:origin x="20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sword/::CzeCEP:Jeremi%25C3%25A1%25C5%25A1%2029/7" TargetMode="External"/><Relationship Id="rId4" Type="http://schemas.openxmlformats.org/officeDocument/2006/relationships/hyperlink" Target="file://localhost/sword/::CzeCEP:Matou%25C5%25A1%205/9" TargetMode="External"/><Relationship Id="rId5" Type="http://schemas.openxmlformats.org/officeDocument/2006/relationships/hyperlink" Target="file://localhost/sword/::CzeCEP:Matou%25C5%25A1%2010/12" TargetMode="External"/><Relationship Id="rId6" Type="http://schemas.openxmlformats.org/officeDocument/2006/relationships/hyperlink" Target="file:///sword\:..:CzeCEP:Jan%2016\33" TargetMode="External"/><Relationship Id="rId7" Type="http://schemas.openxmlformats.org/officeDocument/2006/relationships/hyperlink" Target="file://localhost/sword/::CzeCEP:Izai%25C3%25A1%25C5%25A1%2032/17" TargetMode="External"/><Relationship Id="rId8" Type="http://schemas.openxmlformats.org/officeDocument/2006/relationships/hyperlink" Target="file://localhost/sword/::CzeCEP:%25C5%25BDid%25C5%25AFm%2012/14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file://localhost/sword/::CzeCEP:%25C5%25BDalmy%2037/1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sword/::CzeCSP:Filipensk%25C3%25BDm%204/5" TargetMode="External"/><Relationship Id="rId4" Type="http://schemas.openxmlformats.org/officeDocument/2006/relationships/hyperlink" Target="file://localhost/sword/::CzeCSP:Filipensk%25C3%25BDm%204/6" TargetMode="External"/><Relationship Id="rId5" Type="http://schemas.openxmlformats.org/officeDocument/2006/relationships/hyperlink" Target="file://localhost/sword/::CzeCSP:Filipensk%25C3%25BDm%204/7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file://localhost/sword/::CzeCSP:Filipensk%25C3%25BDm%204/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sword/::CzeCSP:%25C5%2598%25C3%25ADman%25C5%25AFm%2012/18" TargetMode="External"/><Relationship Id="rId4" Type="http://schemas.openxmlformats.org/officeDocument/2006/relationships/hyperlink" Target="file://localhost/sword/::CzeCSP:%25C5%2598%25C3%25ADman%25C5%25AFm%2012/19" TargetMode="External"/><Relationship Id="rId5" Type="http://schemas.openxmlformats.org/officeDocument/2006/relationships/hyperlink" Target="file://localhost/sword/::CzeCSP:%25C5%2598%25C3%25ADman%25C5%25AFm%2012/20" TargetMode="External"/><Relationship Id="rId6" Type="http://schemas.openxmlformats.org/officeDocument/2006/relationships/hyperlink" Target="file://localhost/sword/::CzeCSP:%25C5%2598%25C3%25ADman%25C5%25AFm%2012/21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file://localhost/sword/::CzeCSP:%25C5%2598%25C3%25ADman%25C5%25AFm%2012/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269" y="5832062"/>
            <a:ext cx="9448800" cy="685800"/>
          </a:xfrm>
        </p:spPr>
        <p:txBody>
          <a:bodyPr/>
          <a:lstStyle/>
          <a:p>
            <a:r>
              <a:rPr lang="en-US" dirty="0" err="1" smtClean="0"/>
              <a:t>Jirka</a:t>
            </a:r>
            <a:r>
              <a:rPr lang="en-US" dirty="0" smtClean="0"/>
              <a:t> </a:t>
            </a:r>
            <a:r>
              <a:rPr lang="en-US" dirty="0" err="1" smtClean="0"/>
              <a:t>Pospíšil</a:t>
            </a:r>
            <a:r>
              <a:rPr lang="en-US" dirty="0" smtClean="0"/>
              <a:t>, 15.11.2015, KC </a:t>
            </a:r>
            <a:r>
              <a:rPr lang="en-US" dirty="0" err="1" smtClean="0"/>
              <a:t>Naděje</a:t>
            </a:r>
            <a:r>
              <a:rPr lang="en-US" dirty="0" smtClean="0"/>
              <a:t> </a:t>
            </a:r>
            <a:r>
              <a:rPr lang="en-US" dirty="0" err="1" smtClean="0"/>
              <a:t>Bučovice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06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7058" y="-312530"/>
            <a:ext cx="9448800" cy="1825096"/>
          </a:xfrm>
        </p:spPr>
        <p:txBody>
          <a:bodyPr>
            <a:noAutofit/>
          </a:bodyPr>
          <a:lstStyle/>
          <a:p>
            <a:r>
              <a:rPr lang="cs-CZ" sz="4000" dirty="0" smtClean="0"/>
              <a:t>  </a:t>
            </a:r>
            <a:r>
              <a:rPr lang="cs-CZ" sz="2400" dirty="0" smtClean="0"/>
              <a:t>OVOCE DUCHA V NÁS.</a:t>
            </a:r>
            <a:br>
              <a:rPr lang="cs-CZ" sz="2400" dirty="0" smtClean="0"/>
            </a:br>
            <a:r>
              <a:rPr lang="cs-CZ" sz="2400" dirty="0" smtClean="0"/>
              <a:t> Jak se k sobě chovat ?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4000" dirty="0" smtClean="0"/>
              <a:t>POKOJ</a:t>
            </a:r>
            <a:br>
              <a:rPr lang="cs-CZ" sz="40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269" y="5832062"/>
            <a:ext cx="9448800" cy="685800"/>
          </a:xfrm>
        </p:spPr>
        <p:txBody>
          <a:bodyPr/>
          <a:lstStyle/>
          <a:p>
            <a:r>
              <a:rPr lang="en-US" dirty="0" err="1" smtClean="0"/>
              <a:t>Jirka</a:t>
            </a:r>
            <a:r>
              <a:rPr lang="en-US" dirty="0" smtClean="0"/>
              <a:t> </a:t>
            </a:r>
            <a:r>
              <a:rPr lang="en-US" dirty="0" err="1" smtClean="0"/>
              <a:t>Pospíšil</a:t>
            </a:r>
            <a:r>
              <a:rPr lang="en-US" dirty="0" smtClean="0"/>
              <a:t>, 15.11.2015, KC </a:t>
            </a:r>
            <a:r>
              <a:rPr lang="en-US" dirty="0" err="1" smtClean="0"/>
              <a:t>Naděje</a:t>
            </a:r>
            <a:r>
              <a:rPr lang="en-US" dirty="0" smtClean="0"/>
              <a:t> </a:t>
            </a:r>
            <a:r>
              <a:rPr lang="en-US" dirty="0" err="1" smtClean="0"/>
              <a:t>Bučovice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87746" y="1643519"/>
            <a:ext cx="9991379" cy="3991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/>
              <a:t>2) Jak </a:t>
            </a:r>
            <a:r>
              <a:rPr lang="cs-CZ" sz="3200" b="1" dirty="0"/>
              <a:t>naleznout </a:t>
            </a:r>
            <a:r>
              <a:rPr lang="cs-CZ" sz="3200" b="1" dirty="0" smtClean="0"/>
              <a:t>POKOJ s LIDMI</a:t>
            </a:r>
            <a:endParaRPr lang="cs-CZ" sz="3200" b="1" dirty="0"/>
          </a:p>
          <a:p>
            <a:pPr marL="457200" lvl="0" indent="-457200">
              <a:buFont typeface="Arial" charset="0"/>
              <a:buChar char="•"/>
            </a:pPr>
            <a:r>
              <a:rPr lang="cs-CZ" sz="3200" dirty="0" smtClean="0"/>
              <a:t>usiluj o pokoj </a:t>
            </a:r>
          </a:p>
          <a:p>
            <a:pPr marL="457200" lvl="0" indent="-457200">
              <a:buFont typeface="Arial" charset="0"/>
              <a:buChar char="•"/>
            </a:pPr>
            <a:r>
              <a:rPr lang="cs-CZ" sz="3200" dirty="0" smtClean="0"/>
              <a:t>neodplácej</a:t>
            </a:r>
            <a:endParaRPr lang="cs-CZ" sz="3200" dirty="0"/>
          </a:p>
          <a:p>
            <a:pPr marL="457200" lvl="0" indent="-457200">
              <a:buFont typeface="Arial" charset="0"/>
              <a:buChar char="•"/>
            </a:pPr>
            <a:r>
              <a:rPr lang="cs-CZ" sz="3200" dirty="0"/>
              <a:t>měj na mysli ušlechtilé věci</a:t>
            </a:r>
          </a:p>
          <a:p>
            <a:pPr marL="457200" lvl="0" indent="-457200">
              <a:buFont typeface="Arial" charset="0"/>
              <a:buChar char="•"/>
            </a:pPr>
            <a:r>
              <a:rPr lang="cs-CZ" sz="3200" dirty="0"/>
              <a:t>nemsti </a:t>
            </a:r>
            <a:r>
              <a:rPr lang="cs-CZ" sz="3200" dirty="0" smtClean="0"/>
              <a:t>se - dej </a:t>
            </a:r>
            <a:r>
              <a:rPr lang="cs-CZ" sz="3200" dirty="0"/>
              <a:t>prostor Božímu hněvu</a:t>
            </a:r>
          </a:p>
          <a:p>
            <a:pPr marL="457200" lvl="0" indent="-457200">
              <a:buFont typeface="Arial" charset="0"/>
              <a:buChar char="•"/>
            </a:pPr>
            <a:r>
              <a:rPr lang="cs-CZ" sz="3200" dirty="0"/>
              <a:t>vidíš </a:t>
            </a:r>
            <a:r>
              <a:rPr lang="cs-CZ" sz="3200" dirty="0" err="1"/>
              <a:t>li</a:t>
            </a:r>
            <a:r>
              <a:rPr lang="cs-CZ" sz="3200" dirty="0"/>
              <a:t> potřebu </a:t>
            </a:r>
            <a:r>
              <a:rPr lang="cs-CZ" sz="3200" dirty="0" smtClean="0"/>
              <a:t>člověka, </a:t>
            </a:r>
            <a:r>
              <a:rPr lang="cs-CZ" sz="3200" dirty="0"/>
              <a:t>snaž se ji </a:t>
            </a:r>
            <a:r>
              <a:rPr lang="cs-CZ" sz="3200" dirty="0" smtClean="0"/>
              <a:t>naplnit</a:t>
            </a:r>
            <a:endParaRPr lang="cs-CZ" sz="3200" dirty="0"/>
          </a:p>
          <a:p>
            <a:pPr marL="457200" lvl="0" indent="-457200">
              <a:buFont typeface="Arial" charset="0"/>
              <a:buChar char="•"/>
            </a:pPr>
            <a:r>
              <a:rPr lang="cs-CZ" sz="3200" dirty="0"/>
              <a:t>přemáhej zlo, překonávej </a:t>
            </a:r>
            <a:r>
              <a:rPr lang="cs-CZ" sz="3200" dirty="0" smtClean="0"/>
              <a:t>se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3657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7058" y="-312530"/>
            <a:ext cx="9448800" cy="1825096"/>
          </a:xfrm>
        </p:spPr>
        <p:txBody>
          <a:bodyPr>
            <a:noAutofit/>
          </a:bodyPr>
          <a:lstStyle/>
          <a:p>
            <a:r>
              <a:rPr lang="cs-CZ" sz="4000" dirty="0" smtClean="0"/>
              <a:t>  </a:t>
            </a:r>
            <a:r>
              <a:rPr lang="cs-CZ" sz="2400" dirty="0" smtClean="0"/>
              <a:t>OVOCE DUCHA V NÁS.</a:t>
            </a:r>
            <a:br>
              <a:rPr lang="cs-CZ" sz="2400" dirty="0" smtClean="0"/>
            </a:br>
            <a:r>
              <a:rPr lang="cs-CZ" sz="2400" dirty="0" smtClean="0"/>
              <a:t> Jak se k sobě chovat ?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4000" dirty="0" smtClean="0"/>
              <a:t>POKOJ</a:t>
            </a:r>
            <a:br>
              <a:rPr lang="cs-CZ" sz="4000" dirty="0" smtClean="0"/>
            </a:b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2651" y="1148317"/>
            <a:ext cx="11979349" cy="5709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i="1" dirty="0"/>
              <a:t>Pár citátů/veršů z Bible o pokoji:</a:t>
            </a:r>
            <a:endParaRPr lang="cs-CZ" sz="3200" dirty="0"/>
          </a:p>
          <a:p>
            <a:r>
              <a:rPr lang="cs-CZ" sz="3200" dirty="0" smtClean="0">
                <a:hlinkClick r:id="rId2" action="ppaction://hlinkfile"/>
              </a:rPr>
              <a:t>Žalmy 37:11: </a:t>
            </a:r>
            <a:r>
              <a:rPr lang="cs-CZ" sz="3200" dirty="0" smtClean="0"/>
              <a:t>Ale </a:t>
            </a:r>
            <a:r>
              <a:rPr lang="cs-CZ" sz="3200" b="1" dirty="0" smtClean="0"/>
              <a:t>pokorní</a:t>
            </a:r>
            <a:r>
              <a:rPr lang="cs-CZ" sz="3200" dirty="0" smtClean="0"/>
              <a:t> obdrží zemi a bude je blažit dokonalý pokoj.</a:t>
            </a:r>
          </a:p>
          <a:p>
            <a:r>
              <a:rPr lang="cs-CZ" sz="3200" dirty="0" smtClean="0">
                <a:hlinkClick r:id="rId3" action="ppaction://hlinkfile"/>
              </a:rPr>
              <a:t>Jeremiáš 29:7: </a:t>
            </a:r>
            <a:r>
              <a:rPr lang="cs-CZ" sz="3200" b="1" dirty="0" smtClean="0"/>
              <a:t>Usilujte</a:t>
            </a:r>
            <a:r>
              <a:rPr lang="cs-CZ" sz="3200" dirty="0" smtClean="0"/>
              <a:t> o pokoj toho města, do něhož jsem vás přestěhoval, </a:t>
            </a:r>
            <a:r>
              <a:rPr lang="cs-CZ" sz="3200" b="1" dirty="0" smtClean="0"/>
              <a:t>modlete</a:t>
            </a:r>
            <a:r>
              <a:rPr lang="cs-CZ" sz="3200" dirty="0" smtClean="0"/>
              <a:t> se za ně k Hospodinu, neboť v </a:t>
            </a:r>
            <a:r>
              <a:rPr lang="cs-CZ" sz="3200" b="1" dirty="0" smtClean="0"/>
              <a:t>jeho</a:t>
            </a:r>
            <a:r>
              <a:rPr lang="cs-CZ" sz="3200" dirty="0" smtClean="0"/>
              <a:t> pokoji i vy budete mít pokoj.</a:t>
            </a:r>
          </a:p>
          <a:p>
            <a:r>
              <a:rPr lang="cs-CZ" sz="3200" dirty="0" smtClean="0">
                <a:hlinkClick r:id="rId4" action="ppaction://hlinkfile"/>
              </a:rPr>
              <a:t>Matouš 5:9: </a:t>
            </a:r>
            <a:r>
              <a:rPr lang="cs-CZ" sz="3200" dirty="0" smtClean="0"/>
              <a:t>Blaze těm, kdo </a:t>
            </a:r>
            <a:r>
              <a:rPr lang="cs-CZ" sz="3200" b="1" dirty="0" smtClean="0"/>
              <a:t>působí</a:t>
            </a:r>
            <a:r>
              <a:rPr lang="cs-CZ" sz="3200" dirty="0" smtClean="0"/>
              <a:t> pokoj, neboť oni budou nazváni syny Božími.</a:t>
            </a:r>
          </a:p>
          <a:p>
            <a:r>
              <a:rPr lang="cs-CZ" sz="3200" dirty="0" smtClean="0">
                <a:hlinkClick r:id="rId5" action="ppaction://hlinkfile"/>
              </a:rPr>
              <a:t>Matouš 10:12: </a:t>
            </a:r>
            <a:r>
              <a:rPr lang="cs-CZ" sz="3200" dirty="0" smtClean="0"/>
              <a:t>Když </a:t>
            </a:r>
            <a:r>
              <a:rPr lang="cs-CZ" sz="3200" b="1" dirty="0" smtClean="0"/>
              <a:t>vstoupíte</a:t>
            </a:r>
            <a:r>
              <a:rPr lang="cs-CZ" sz="3200" dirty="0" smtClean="0"/>
              <a:t> do domu, </a:t>
            </a:r>
            <a:r>
              <a:rPr lang="cs-CZ" sz="3200" b="1" dirty="0" smtClean="0"/>
              <a:t>řekněte</a:t>
            </a:r>
            <a:r>
              <a:rPr lang="cs-CZ" sz="3200" dirty="0" smtClean="0"/>
              <a:t>: 'Pokoj vám.‘</a:t>
            </a:r>
          </a:p>
          <a:p>
            <a:r>
              <a:rPr lang="cs-CZ" sz="3200" dirty="0" smtClean="0">
                <a:hlinkClick r:id="rId6" action="ppaction://hlinkfile"/>
              </a:rPr>
              <a:t>Jan 16:33: </a:t>
            </a:r>
            <a:r>
              <a:rPr lang="cs-CZ" sz="3200" dirty="0" smtClean="0"/>
              <a:t>To jsem vám pověděl, abyste </a:t>
            </a:r>
            <a:r>
              <a:rPr lang="cs-CZ" sz="3200" b="1" dirty="0" smtClean="0"/>
              <a:t>nalezli</a:t>
            </a:r>
            <a:r>
              <a:rPr lang="cs-CZ" sz="3200" dirty="0" smtClean="0"/>
              <a:t> ve mně pokoj. Ve světě máte </a:t>
            </a:r>
            <a:r>
              <a:rPr lang="cs-CZ" sz="3200" b="1" dirty="0" smtClean="0"/>
              <a:t>soužení</a:t>
            </a:r>
            <a:r>
              <a:rPr lang="cs-CZ" sz="3200" dirty="0" smtClean="0"/>
              <a:t>. Ale vzchopte se, </a:t>
            </a:r>
            <a:r>
              <a:rPr lang="cs-CZ" sz="3200" b="1" dirty="0" smtClean="0"/>
              <a:t>já jsem přemohl svět</a:t>
            </a:r>
            <a:r>
              <a:rPr lang="cs-CZ" sz="3200" dirty="0" smtClean="0"/>
              <a:t>.</a:t>
            </a:r>
          </a:p>
          <a:p>
            <a:r>
              <a:rPr lang="cs-CZ" sz="3200" dirty="0" smtClean="0">
                <a:hlinkClick r:id="rId7" action="ppaction://hlinkfile"/>
              </a:rPr>
              <a:t>Izaiáš 32:17</a:t>
            </a:r>
            <a:r>
              <a:rPr lang="cs-CZ" sz="3200" dirty="0" smtClean="0"/>
              <a:t>  </a:t>
            </a:r>
            <a:r>
              <a:rPr lang="cs-CZ" sz="3200" b="1" dirty="0" smtClean="0"/>
              <a:t>Spravedlnost</a:t>
            </a:r>
            <a:r>
              <a:rPr lang="cs-CZ" sz="3200" dirty="0" smtClean="0"/>
              <a:t> vytvoří pokoj, spravedlnost zajistí klid a bezpečí navěky.</a:t>
            </a:r>
          </a:p>
          <a:p>
            <a:r>
              <a:rPr lang="cs-CZ" sz="3200" dirty="0" smtClean="0">
                <a:hlinkClick r:id="rId8" action="ppaction://hlinkfile"/>
              </a:rPr>
              <a:t>Židům 12:14: </a:t>
            </a:r>
            <a:r>
              <a:rPr lang="cs-CZ" sz="3200" b="1" dirty="0" smtClean="0"/>
              <a:t>Usilujte</a:t>
            </a:r>
            <a:r>
              <a:rPr lang="cs-CZ" sz="3200" dirty="0" smtClean="0"/>
              <a:t> o pokoj se všemi a o svatost, bez níž nikdo nespatří Pána.</a:t>
            </a:r>
            <a:endParaRPr lang="cs-CZ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98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0226" y="2666644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r>
              <a:rPr lang="cs-CZ" sz="4000" dirty="0" smtClean="0"/>
              <a:t>OVOCE </a:t>
            </a:r>
            <a:r>
              <a:rPr lang="cs-CZ" sz="4000" dirty="0"/>
              <a:t>DUCHA V </a:t>
            </a:r>
            <a:r>
              <a:rPr lang="cs-CZ" sz="4000" dirty="0" smtClean="0"/>
              <a:t>NÁS.</a:t>
            </a:r>
            <a:br>
              <a:rPr lang="cs-CZ" sz="4000" dirty="0" smtClean="0"/>
            </a:br>
            <a:r>
              <a:rPr lang="cs-CZ" sz="4000" dirty="0" smtClean="0"/>
              <a:t> </a:t>
            </a:r>
            <a:r>
              <a:rPr lang="cs-CZ" sz="4000" dirty="0"/>
              <a:t>Jak se k sobě chovat </a:t>
            </a:r>
            <a:r>
              <a:rPr lang="cs-CZ" sz="4000" dirty="0" smtClean="0"/>
              <a:t>?</a:t>
            </a:r>
            <a:br>
              <a:rPr lang="cs-CZ" sz="4000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	 </a:t>
            </a:r>
            <a:r>
              <a:rPr lang="cs-CZ" dirty="0" smtClean="0"/>
              <a:t>POKOJ</a:t>
            </a:r>
            <a:br>
              <a:rPr lang="cs-CZ" dirty="0" smtClean="0"/>
            </a:br>
            <a:r>
              <a:rPr lang="cs-CZ" sz="4900" dirty="0" smtClean="0"/>
              <a:t> </a:t>
            </a:r>
            <a:r>
              <a:rPr lang="cs-CZ" sz="4000" dirty="0" smtClean="0"/>
              <a:t>smíření</a:t>
            </a:r>
            <a:r>
              <a:rPr lang="cs-CZ" sz="4000" dirty="0"/>
              <a:t>, spočinutí, </a:t>
            </a:r>
            <a:r>
              <a:rPr lang="cs-CZ" sz="4000" dirty="0" smtClean="0"/>
              <a:t>smysl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269" y="5832062"/>
            <a:ext cx="9448800" cy="685800"/>
          </a:xfrm>
        </p:spPr>
        <p:txBody>
          <a:bodyPr/>
          <a:lstStyle/>
          <a:p>
            <a:r>
              <a:rPr lang="en-US" dirty="0" err="1" smtClean="0"/>
              <a:t>Jirka</a:t>
            </a:r>
            <a:r>
              <a:rPr lang="en-US" dirty="0" smtClean="0"/>
              <a:t> </a:t>
            </a:r>
            <a:r>
              <a:rPr lang="en-US" dirty="0" err="1" smtClean="0"/>
              <a:t>Pospíšil</a:t>
            </a:r>
            <a:r>
              <a:rPr lang="en-US" dirty="0" smtClean="0"/>
              <a:t>, 15.11.2015, KC </a:t>
            </a:r>
            <a:r>
              <a:rPr lang="en-US" dirty="0" err="1" smtClean="0"/>
              <a:t>Naděje</a:t>
            </a:r>
            <a:r>
              <a:rPr lang="en-US" dirty="0" smtClean="0"/>
              <a:t> </a:t>
            </a:r>
            <a:r>
              <a:rPr lang="en-US" dirty="0" err="1" smtClean="0"/>
              <a:t>Bučovice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7" y="-38182"/>
            <a:ext cx="9719451" cy="689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77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0226" y="2666644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r>
              <a:rPr lang="cs-CZ" sz="4000" dirty="0" smtClean="0"/>
              <a:t>OVOCE </a:t>
            </a:r>
            <a:r>
              <a:rPr lang="cs-CZ" sz="4000" dirty="0"/>
              <a:t>DUCHA V </a:t>
            </a:r>
            <a:r>
              <a:rPr lang="cs-CZ" sz="4000" dirty="0" smtClean="0"/>
              <a:t>NÁS.</a:t>
            </a:r>
            <a:br>
              <a:rPr lang="cs-CZ" sz="4000" dirty="0" smtClean="0"/>
            </a:br>
            <a:r>
              <a:rPr lang="cs-CZ" sz="4000" dirty="0" smtClean="0"/>
              <a:t> </a:t>
            </a:r>
            <a:r>
              <a:rPr lang="cs-CZ" sz="4000" dirty="0"/>
              <a:t>Jak se k sobě chovat </a:t>
            </a:r>
            <a:r>
              <a:rPr lang="cs-CZ" sz="4000" dirty="0" smtClean="0"/>
              <a:t>?</a:t>
            </a:r>
            <a:br>
              <a:rPr lang="cs-CZ" sz="4000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	 </a:t>
            </a:r>
            <a:r>
              <a:rPr lang="cs-CZ" dirty="0" smtClean="0"/>
              <a:t>POKOJ</a:t>
            </a:r>
            <a:br>
              <a:rPr lang="cs-CZ" dirty="0" smtClean="0"/>
            </a:br>
            <a:r>
              <a:rPr lang="cs-CZ" sz="4900" dirty="0" smtClean="0"/>
              <a:t> </a:t>
            </a:r>
            <a:r>
              <a:rPr lang="cs-CZ" sz="4000" dirty="0" smtClean="0"/>
              <a:t>smíření</a:t>
            </a:r>
            <a:r>
              <a:rPr lang="cs-CZ" sz="4000" dirty="0"/>
              <a:t>, spočinutí, </a:t>
            </a:r>
            <a:r>
              <a:rPr lang="cs-CZ" sz="4000" dirty="0" smtClean="0"/>
              <a:t>smysl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269" y="5832062"/>
            <a:ext cx="9448800" cy="685800"/>
          </a:xfrm>
        </p:spPr>
        <p:txBody>
          <a:bodyPr/>
          <a:lstStyle/>
          <a:p>
            <a:r>
              <a:rPr lang="en-US" dirty="0" err="1" smtClean="0"/>
              <a:t>Jirka</a:t>
            </a:r>
            <a:r>
              <a:rPr lang="en-US" dirty="0" smtClean="0"/>
              <a:t> </a:t>
            </a:r>
            <a:r>
              <a:rPr lang="en-US" dirty="0" err="1" smtClean="0"/>
              <a:t>Pospíšil</a:t>
            </a:r>
            <a:r>
              <a:rPr lang="en-US" dirty="0" smtClean="0"/>
              <a:t>, 15.11.2015, KC </a:t>
            </a:r>
            <a:r>
              <a:rPr lang="en-US" dirty="0" err="1" smtClean="0"/>
              <a:t>Naděje</a:t>
            </a:r>
            <a:r>
              <a:rPr lang="en-US" dirty="0" smtClean="0"/>
              <a:t> </a:t>
            </a:r>
            <a:r>
              <a:rPr lang="en-US" dirty="0" err="1" smtClean="0"/>
              <a:t>Bučovice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9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0226" y="2666644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r>
              <a:rPr lang="cs-CZ" sz="4000" dirty="0" smtClean="0"/>
              <a:t>OVOCE </a:t>
            </a:r>
            <a:r>
              <a:rPr lang="cs-CZ" sz="4000" dirty="0"/>
              <a:t>DUCHA V </a:t>
            </a:r>
            <a:r>
              <a:rPr lang="cs-CZ" sz="4000" dirty="0" smtClean="0"/>
              <a:t>NÁS.</a:t>
            </a:r>
            <a:br>
              <a:rPr lang="cs-CZ" sz="4000" dirty="0" smtClean="0"/>
            </a:br>
            <a:r>
              <a:rPr lang="cs-CZ" sz="4000" dirty="0" smtClean="0"/>
              <a:t> </a:t>
            </a:r>
            <a:r>
              <a:rPr lang="cs-CZ" sz="4000" dirty="0"/>
              <a:t>Jak se k sobě chovat </a:t>
            </a:r>
            <a:r>
              <a:rPr lang="cs-CZ" sz="4000" dirty="0" smtClean="0"/>
              <a:t>?</a:t>
            </a:r>
            <a:br>
              <a:rPr lang="cs-CZ" sz="4000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	 </a:t>
            </a:r>
            <a:r>
              <a:rPr lang="cs-CZ" dirty="0" smtClean="0"/>
              <a:t>POKOJ</a:t>
            </a:r>
            <a:br>
              <a:rPr lang="cs-CZ" dirty="0" smtClean="0"/>
            </a:br>
            <a:r>
              <a:rPr lang="cs-CZ" sz="4900" dirty="0" smtClean="0"/>
              <a:t> </a:t>
            </a:r>
            <a:r>
              <a:rPr lang="cs-CZ" sz="4000" dirty="0" smtClean="0"/>
              <a:t>smíření</a:t>
            </a:r>
            <a:r>
              <a:rPr lang="cs-CZ" sz="4000" dirty="0"/>
              <a:t>, spočinutí, </a:t>
            </a:r>
            <a:r>
              <a:rPr lang="cs-CZ" sz="4000" dirty="0" smtClean="0"/>
              <a:t>smysl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269" y="5832062"/>
            <a:ext cx="9448800" cy="685800"/>
          </a:xfrm>
        </p:spPr>
        <p:txBody>
          <a:bodyPr/>
          <a:lstStyle/>
          <a:p>
            <a:r>
              <a:rPr lang="en-US" dirty="0" err="1" smtClean="0"/>
              <a:t>Jirka</a:t>
            </a:r>
            <a:r>
              <a:rPr lang="en-US" dirty="0" smtClean="0"/>
              <a:t> </a:t>
            </a:r>
            <a:r>
              <a:rPr lang="en-US" dirty="0" err="1" smtClean="0"/>
              <a:t>Pospíšil</a:t>
            </a:r>
            <a:r>
              <a:rPr lang="en-US" dirty="0" smtClean="0"/>
              <a:t>, 15.11.2015, KC </a:t>
            </a:r>
            <a:r>
              <a:rPr lang="en-US" dirty="0" err="1" smtClean="0"/>
              <a:t>Naděje</a:t>
            </a:r>
            <a:r>
              <a:rPr lang="en-US" dirty="0" smtClean="0"/>
              <a:t> </a:t>
            </a:r>
            <a:r>
              <a:rPr lang="en-US" dirty="0" err="1" smtClean="0"/>
              <a:t>Bučovice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7" y="-38182"/>
            <a:ext cx="9719451" cy="689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53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7058" y="-312530"/>
            <a:ext cx="9448800" cy="1825096"/>
          </a:xfrm>
        </p:spPr>
        <p:txBody>
          <a:bodyPr>
            <a:noAutofit/>
          </a:bodyPr>
          <a:lstStyle/>
          <a:p>
            <a:r>
              <a:rPr lang="cs-CZ" sz="4000" dirty="0" smtClean="0"/>
              <a:t>  </a:t>
            </a:r>
            <a:r>
              <a:rPr lang="cs-CZ" sz="2400" dirty="0" smtClean="0"/>
              <a:t>OVOCE DUCHA V NÁS.</a:t>
            </a:r>
            <a:br>
              <a:rPr lang="cs-CZ" sz="2400" dirty="0" smtClean="0"/>
            </a:br>
            <a:r>
              <a:rPr lang="cs-CZ" sz="2400" dirty="0" smtClean="0"/>
              <a:t> Jak se k sobě chovat ?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4000" dirty="0" smtClean="0"/>
              <a:t>POKOJ</a:t>
            </a:r>
            <a:br>
              <a:rPr lang="cs-CZ" sz="40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269" y="5832062"/>
            <a:ext cx="9448800" cy="685800"/>
          </a:xfrm>
        </p:spPr>
        <p:txBody>
          <a:bodyPr/>
          <a:lstStyle/>
          <a:p>
            <a:r>
              <a:rPr lang="en-US" dirty="0" err="1" smtClean="0"/>
              <a:t>Jirka</a:t>
            </a:r>
            <a:r>
              <a:rPr lang="en-US" dirty="0" smtClean="0"/>
              <a:t> </a:t>
            </a:r>
            <a:r>
              <a:rPr lang="en-US" dirty="0" err="1" smtClean="0"/>
              <a:t>Pospíšil</a:t>
            </a:r>
            <a:r>
              <a:rPr lang="en-US" dirty="0" smtClean="0"/>
              <a:t>, 15.11.2015, KC </a:t>
            </a:r>
            <a:r>
              <a:rPr lang="en-US" dirty="0" err="1" smtClean="0"/>
              <a:t>Naděje</a:t>
            </a:r>
            <a:r>
              <a:rPr lang="en-US" dirty="0" smtClean="0"/>
              <a:t> </a:t>
            </a:r>
            <a:r>
              <a:rPr lang="en-US" dirty="0" err="1" smtClean="0"/>
              <a:t>Bučovice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87747" y="1643520"/>
            <a:ext cx="9448800" cy="283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3200" dirty="0" err="1" smtClean="0"/>
              <a:t>Pár</a:t>
            </a:r>
            <a:r>
              <a:rPr lang="en-US" sz="3200" dirty="0" smtClean="0"/>
              <a:t> </a:t>
            </a:r>
            <a:r>
              <a:rPr lang="en-US" sz="3200" dirty="0" err="1" smtClean="0"/>
              <a:t>slov</a:t>
            </a:r>
            <a:r>
              <a:rPr lang="en-US" sz="3200" dirty="0" smtClean="0"/>
              <a:t> o </a:t>
            </a:r>
            <a:r>
              <a:rPr lang="en-US" sz="3200" dirty="0" err="1" smtClean="0"/>
              <a:t>ovoci</a:t>
            </a:r>
            <a:endParaRPr lang="en-US" sz="3200" dirty="0" smtClean="0"/>
          </a:p>
          <a:p>
            <a:pPr marL="342900" indent="-342900">
              <a:buFontTx/>
              <a:buChar char="-"/>
            </a:pPr>
            <a:r>
              <a:rPr lang="en-US" sz="3200" dirty="0" err="1" smtClean="0"/>
              <a:t>Pokoj</a:t>
            </a:r>
            <a:r>
              <a:rPr lang="en-US" sz="3200" dirty="0" smtClean="0"/>
              <a:t> – </a:t>
            </a:r>
            <a:r>
              <a:rPr lang="en-US" sz="3200" dirty="0" err="1" smtClean="0"/>
              <a:t>jedno</a:t>
            </a:r>
            <a:r>
              <a:rPr lang="en-US" sz="3200" dirty="0" smtClean="0"/>
              <a:t> z </a:t>
            </a:r>
            <a:r>
              <a:rPr lang="en-US" sz="3200" dirty="0" err="1" smtClean="0"/>
              <a:t>nejvíce</a:t>
            </a:r>
            <a:r>
              <a:rPr lang="en-US" sz="3200" dirty="0" smtClean="0"/>
              <a:t> </a:t>
            </a:r>
            <a:r>
              <a:rPr lang="en-US" sz="3200" dirty="0" err="1" smtClean="0"/>
              <a:t>používaných</a:t>
            </a:r>
            <a:r>
              <a:rPr lang="en-US" sz="3200" dirty="0" smtClean="0"/>
              <a:t> </a:t>
            </a:r>
            <a:r>
              <a:rPr lang="en-US" sz="3200" dirty="0" err="1" smtClean="0"/>
              <a:t>slov</a:t>
            </a:r>
            <a:r>
              <a:rPr lang="en-US" sz="3200" dirty="0" smtClean="0"/>
              <a:t> v </a:t>
            </a:r>
            <a:r>
              <a:rPr lang="en-US" sz="3200" dirty="0" err="1" smtClean="0"/>
              <a:t>Bibli</a:t>
            </a:r>
            <a:endParaRPr lang="en-US" sz="3200" dirty="0" smtClean="0"/>
          </a:p>
          <a:p>
            <a:pPr marL="342900" indent="-342900">
              <a:buFontTx/>
              <a:buChar char="-"/>
            </a:pPr>
            <a:r>
              <a:rPr lang="en-US" sz="3200" dirty="0" err="1" smtClean="0"/>
              <a:t>Dnešní</a:t>
            </a:r>
            <a:r>
              <a:rPr lang="en-US" sz="3200" dirty="0" smtClean="0"/>
              <a:t> </a:t>
            </a:r>
            <a:r>
              <a:rPr lang="en-US" sz="3200" dirty="0" err="1" smtClean="0"/>
              <a:t>doba</a:t>
            </a:r>
            <a:r>
              <a:rPr lang="en-US" sz="3200" dirty="0" smtClean="0"/>
              <a:t> je </a:t>
            </a:r>
            <a:r>
              <a:rPr lang="en-US" sz="3200" dirty="0" err="1" smtClean="0"/>
              <a:t>zlá</a:t>
            </a:r>
            <a:r>
              <a:rPr lang="en-US" sz="3200" dirty="0" smtClean="0"/>
              <a:t> – </a:t>
            </a:r>
            <a:r>
              <a:rPr lang="en-US" sz="3200" dirty="0" err="1" smtClean="0"/>
              <a:t>plná</a:t>
            </a:r>
            <a:r>
              <a:rPr lang="en-US" sz="3200" dirty="0" smtClean="0"/>
              <a:t> </a:t>
            </a:r>
            <a:r>
              <a:rPr lang="en-US" sz="3200" dirty="0" err="1" smtClean="0"/>
              <a:t>nepokoje</a:t>
            </a:r>
            <a:endParaRPr lang="en-US" sz="3200" dirty="0" smtClean="0"/>
          </a:p>
          <a:p>
            <a:pPr marL="342900" indent="-342900">
              <a:buFontTx/>
              <a:buChar char="-"/>
            </a:pPr>
            <a:r>
              <a:rPr lang="en-US" sz="3200" dirty="0" err="1" smtClean="0"/>
              <a:t>Definice</a:t>
            </a:r>
            <a:r>
              <a:rPr lang="en-US" sz="3200" dirty="0" smtClean="0"/>
              <a:t> “</a:t>
            </a:r>
            <a:r>
              <a:rPr lang="en-US" sz="3200" dirty="0" err="1" smtClean="0"/>
              <a:t>pokoje</a:t>
            </a:r>
            <a:r>
              <a:rPr lang="en-US" sz="3200" dirty="0" smtClean="0"/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5351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7058" y="-312530"/>
            <a:ext cx="9448800" cy="1825096"/>
          </a:xfrm>
        </p:spPr>
        <p:txBody>
          <a:bodyPr>
            <a:noAutofit/>
          </a:bodyPr>
          <a:lstStyle/>
          <a:p>
            <a:r>
              <a:rPr lang="cs-CZ" sz="4000" dirty="0" smtClean="0"/>
              <a:t>  </a:t>
            </a:r>
            <a:r>
              <a:rPr lang="cs-CZ" sz="2400" dirty="0" smtClean="0"/>
              <a:t>OVOCE DUCHA V NÁS.</a:t>
            </a:r>
            <a:br>
              <a:rPr lang="cs-CZ" sz="2400" dirty="0" smtClean="0"/>
            </a:br>
            <a:r>
              <a:rPr lang="cs-CZ" sz="2400" dirty="0" smtClean="0"/>
              <a:t> Jak se k sobě chovat ?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4000" dirty="0" smtClean="0"/>
              <a:t>POKOJ</a:t>
            </a:r>
            <a:br>
              <a:rPr lang="cs-CZ" sz="40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269" y="5832062"/>
            <a:ext cx="9448800" cy="685800"/>
          </a:xfrm>
        </p:spPr>
        <p:txBody>
          <a:bodyPr/>
          <a:lstStyle/>
          <a:p>
            <a:r>
              <a:rPr lang="en-US" dirty="0" err="1" smtClean="0"/>
              <a:t>Jirka</a:t>
            </a:r>
            <a:r>
              <a:rPr lang="en-US" dirty="0" smtClean="0"/>
              <a:t> </a:t>
            </a:r>
            <a:r>
              <a:rPr lang="en-US" dirty="0" err="1" smtClean="0"/>
              <a:t>Pospíšil</a:t>
            </a:r>
            <a:r>
              <a:rPr lang="en-US" dirty="0" smtClean="0"/>
              <a:t>, 15.11.2015, KC </a:t>
            </a:r>
            <a:r>
              <a:rPr lang="en-US" dirty="0" err="1" smtClean="0"/>
              <a:t>Naděje</a:t>
            </a:r>
            <a:r>
              <a:rPr lang="en-US" dirty="0" smtClean="0"/>
              <a:t> </a:t>
            </a:r>
            <a:r>
              <a:rPr lang="en-US" dirty="0" err="1" smtClean="0"/>
              <a:t>Bučovice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2652" y="1643520"/>
            <a:ext cx="11979348" cy="4188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/>
              <a:t>Pokoj</a:t>
            </a:r>
            <a:r>
              <a:rPr lang="cs-CZ" sz="3200" dirty="0" smtClean="0"/>
              <a:t> </a:t>
            </a:r>
            <a:r>
              <a:rPr lang="cs-CZ" sz="3200" dirty="0"/>
              <a:t>- [</a:t>
            </a:r>
            <a:r>
              <a:rPr lang="cs-CZ" sz="3200" dirty="0" err="1"/>
              <a:t>hebr</a:t>
            </a:r>
            <a:r>
              <a:rPr lang="cs-CZ" sz="3200" dirty="0"/>
              <a:t>. </a:t>
            </a:r>
            <a:r>
              <a:rPr lang="cs-CZ" sz="3200" dirty="0" err="1"/>
              <a:t>šálom</a:t>
            </a:r>
            <a:r>
              <a:rPr lang="cs-CZ" sz="3200" dirty="0"/>
              <a:t>, řecky </a:t>
            </a:r>
            <a:r>
              <a:rPr lang="cs-CZ" sz="3200" dirty="0" err="1"/>
              <a:t>eiréné</a:t>
            </a:r>
            <a:r>
              <a:rPr lang="cs-CZ" sz="3200" dirty="0"/>
              <a:t>] v </a:t>
            </a:r>
            <a:r>
              <a:rPr lang="cs-CZ" sz="3200" dirty="0" smtClean="0"/>
              <a:t>Bibli </a:t>
            </a:r>
            <a:r>
              <a:rPr lang="cs-CZ" sz="3200" dirty="0"/>
              <a:t>neznamená jen a především to, co my označujeme výrazem </a:t>
            </a:r>
            <a:r>
              <a:rPr lang="cs-CZ" sz="3200" b="1" dirty="0" smtClean="0"/>
              <a:t>mír</a:t>
            </a:r>
            <a:r>
              <a:rPr lang="cs-CZ" sz="3200" dirty="0"/>
              <a:t>, po případě doba míru, tedy opak války, ukončení války, ač i v tomto významu se toto slovo v bibli vyskytuje. Znamená spíše neporušenost, celost, dokonalost, něco dokončeného úplného. Pokoj může tedy míti význam hmotného blahobytu,  spokojenosti, štěstí, zdraví, síly a zabezpečenosti, dlouhého života, úspěchu v podnikání, vítězství ve válce a pod. Pokoj je opakem zlého především však soulad, harmonie v pospolitosti rodiny i větších celků. Hledati pro někoho pokoj, znamená přát někomu neporušenost, celost, dokonalost, zkrátka: dobro. Pokoj znamená tedy také určitý vztah mezi lidmi, zaručující důvěru a vzájemnou bezpečnost. </a:t>
            </a:r>
            <a:endParaRPr lang="cs-CZ" sz="3200" dirty="0" smtClean="0"/>
          </a:p>
          <a:p>
            <a:r>
              <a:rPr lang="cs-CZ" sz="3200" b="1" dirty="0" smtClean="0"/>
              <a:t>NZ </a:t>
            </a:r>
            <a:r>
              <a:rPr lang="cs-CZ" sz="3200" b="1" dirty="0"/>
              <a:t>hodně spojuje slovo pokoj se spasením.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2063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7058" y="-312530"/>
            <a:ext cx="9448800" cy="1825096"/>
          </a:xfrm>
        </p:spPr>
        <p:txBody>
          <a:bodyPr>
            <a:noAutofit/>
          </a:bodyPr>
          <a:lstStyle/>
          <a:p>
            <a:r>
              <a:rPr lang="cs-CZ" sz="4000" dirty="0" smtClean="0"/>
              <a:t>  </a:t>
            </a:r>
            <a:r>
              <a:rPr lang="cs-CZ" sz="2400" dirty="0" smtClean="0"/>
              <a:t>OVOCE DUCHA V NÁS.</a:t>
            </a:r>
            <a:br>
              <a:rPr lang="cs-CZ" sz="2400" dirty="0" smtClean="0"/>
            </a:br>
            <a:r>
              <a:rPr lang="cs-CZ" sz="2400" dirty="0" smtClean="0"/>
              <a:t> Jak se k sobě chovat ?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4000" dirty="0" smtClean="0"/>
              <a:t>POKOJ</a:t>
            </a:r>
            <a:br>
              <a:rPr lang="cs-CZ" sz="40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269" y="5832062"/>
            <a:ext cx="9448800" cy="685800"/>
          </a:xfrm>
        </p:spPr>
        <p:txBody>
          <a:bodyPr/>
          <a:lstStyle/>
          <a:p>
            <a:r>
              <a:rPr lang="en-US" dirty="0" err="1" smtClean="0"/>
              <a:t>Jirka</a:t>
            </a:r>
            <a:r>
              <a:rPr lang="en-US" dirty="0" smtClean="0"/>
              <a:t> </a:t>
            </a:r>
            <a:r>
              <a:rPr lang="en-US" dirty="0" err="1" smtClean="0"/>
              <a:t>Pospíšil</a:t>
            </a:r>
            <a:r>
              <a:rPr lang="en-US" dirty="0" smtClean="0"/>
              <a:t>, 15.11.2015, KC </a:t>
            </a:r>
            <a:r>
              <a:rPr lang="en-US" dirty="0" err="1" smtClean="0"/>
              <a:t>Naděje</a:t>
            </a:r>
            <a:r>
              <a:rPr lang="en-US" dirty="0" smtClean="0"/>
              <a:t> </a:t>
            </a:r>
            <a:r>
              <a:rPr lang="en-US" dirty="0" err="1" smtClean="0"/>
              <a:t>Bučovice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87747" y="1643520"/>
            <a:ext cx="9448800" cy="283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/>
              <a:t>Jsou</a:t>
            </a:r>
            <a:r>
              <a:rPr lang="en-US" sz="3200" dirty="0" smtClean="0"/>
              <a:t> 2 </a:t>
            </a:r>
            <a:r>
              <a:rPr lang="en-US" sz="3200" dirty="0" err="1" smtClean="0"/>
              <a:t>druhy</a:t>
            </a:r>
            <a:r>
              <a:rPr lang="en-US" sz="3200" dirty="0" smtClean="0"/>
              <a:t> – </a:t>
            </a:r>
            <a:r>
              <a:rPr lang="en-US" sz="3200" dirty="0" err="1" smtClean="0"/>
              <a:t>či</a:t>
            </a:r>
            <a:r>
              <a:rPr lang="en-US" sz="3200" dirty="0" smtClean="0"/>
              <a:t> </a:t>
            </a:r>
            <a:r>
              <a:rPr lang="en-US" sz="3200" dirty="0" err="1" smtClean="0"/>
              <a:t>směry</a:t>
            </a:r>
            <a:r>
              <a:rPr lang="en-US" sz="3200" dirty="0" smtClean="0"/>
              <a:t> POKOJE</a:t>
            </a:r>
          </a:p>
          <a:p>
            <a:endParaRPr lang="en-US" sz="3200" dirty="0"/>
          </a:p>
          <a:p>
            <a:pPr marL="514350" indent="-514350">
              <a:buAutoNum type="arabicParenR"/>
            </a:pPr>
            <a:r>
              <a:rPr lang="en-US" sz="3200" dirty="0" err="1" smtClean="0"/>
              <a:t>Pokoj</a:t>
            </a:r>
            <a:r>
              <a:rPr lang="en-US" sz="3200" dirty="0" smtClean="0"/>
              <a:t> s </a:t>
            </a:r>
            <a:r>
              <a:rPr lang="en-US" sz="3200" dirty="0" err="1" smtClean="0"/>
              <a:t>Bohem</a:t>
            </a:r>
            <a:endParaRPr lang="en-US" sz="3200" dirty="0" smtClean="0"/>
          </a:p>
          <a:p>
            <a:pPr marL="514350" indent="-514350">
              <a:buAutoNum type="arabicParenR"/>
            </a:pPr>
            <a:endParaRPr lang="en-US" sz="3200" dirty="0" smtClean="0"/>
          </a:p>
          <a:p>
            <a:pPr marL="514350" indent="-514350">
              <a:buAutoNum type="arabicParenR"/>
            </a:pPr>
            <a:r>
              <a:rPr lang="en-US" sz="3200" dirty="0" err="1" smtClean="0"/>
              <a:t>Pokoj</a:t>
            </a:r>
            <a:r>
              <a:rPr lang="en-US" sz="3200" dirty="0" smtClean="0"/>
              <a:t> s </a:t>
            </a:r>
            <a:r>
              <a:rPr lang="en-US" sz="3200" dirty="0" err="1" smtClean="0"/>
              <a:t>lidmi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8642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7058" y="-312530"/>
            <a:ext cx="9448800" cy="1825096"/>
          </a:xfrm>
        </p:spPr>
        <p:txBody>
          <a:bodyPr>
            <a:noAutofit/>
          </a:bodyPr>
          <a:lstStyle/>
          <a:p>
            <a:r>
              <a:rPr lang="cs-CZ" sz="4000" dirty="0" smtClean="0"/>
              <a:t>  </a:t>
            </a:r>
            <a:r>
              <a:rPr lang="cs-CZ" sz="2400" dirty="0" smtClean="0"/>
              <a:t>OVOCE DUCHA V NÁS.</a:t>
            </a:r>
            <a:br>
              <a:rPr lang="cs-CZ" sz="2400" dirty="0" smtClean="0"/>
            </a:br>
            <a:r>
              <a:rPr lang="cs-CZ" sz="2400" dirty="0" smtClean="0"/>
              <a:t> Jak se k sobě chovat ?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4000" dirty="0" smtClean="0"/>
              <a:t>POKOJ</a:t>
            </a:r>
            <a:br>
              <a:rPr lang="cs-CZ" sz="40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269" y="5832062"/>
            <a:ext cx="9448800" cy="685800"/>
          </a:xfrm>
        </p:spPr>
        <p:txBody>
          <a:bodyPr/>
          <a:lstStyle/>
          <a:p>
            <a:r>
              <a:rPr lang="en-US" dirty="0" err="1" smtClean="0"/>
              <a:t>Jirka</a:t>
            </a:r>
            <a:r>
              <a:rPr lang="en-US" dirty="0" smtClean="0"/>
              <a:t> </a:t>
            </a:r>
            <a:r>
              <a:rPr lang="en-US" dirty="0" err="1" smtClean="0"/>
              <a:t>Pospíšil</a:t>
            </a:r>
            <a:r>
              <a:rPr lang="en-US" dirty="0" smtClean="0"/>
              <a:t>, 15.11.2015, KC </a:t>
            </a:r>
            <a:r>
              <a:rPr lang="en-US" dirty="0" err="1" smtClean="0"/>
              <a:t>Naděje</a:t>
            </a:r>
            <a:r>
              <a:rPr lang="en-US" dirty="0" smtClean="0"/>
              <a:t> </a:t>
            </a:r>
            <a:r>
              <a:rPr lang="en-US" dirty="0" err="1" smtClean="0"/>
              <a:t>Bučovice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87747" y="1643520"/>
            <a:ext cx="9448800" cy="418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 smtClean="0"/>
              <a:t>1) POKOJ S BOHEM</a:t>
            </a:r>
          </a:p>
          <a:p>
            <a:r>
              <a:rPr lang="cs-CZ" sz="3200" dirty="0" err="1"/>
              <a:t>Filipenským</a:t>
            </a:r>
            <a:r>
              <a:rPr lang="cs-CZ" sz="3200" dirty="0"/>
              <a:t> 4: </a:t>
            </a:r>
            <a:r>
              <a:rPr lang="cs-CZ" sz="3200" dirty="0">
                <a:hlinkClick r:id="rId2" action="ppaction://hlinkfile"/>
              </a:rPr>
              <a:t>4</a:t>
            </a:r>
            <a:r>
              <a:rPr lang="cs-CZ" sz="3200" dirty="0"/>
              <a:t>  Radujte se v Pánu vždycky, znovu řeknu: radujte se! </a:t>
            </a:r>
            <a:r>
              <a:rPr lang="cs-CZ" sz="3200" dirty="0">
                <a:hlinkClick r:id="rId3" action="ppaction://hlinkfile"/>
              </a:rPr>
              <a:t>5</a:t>
            </a:r>
            <a:r>
              <a:rPr lang="cs-CZ" sz="3200" dirty="0"/>
              <a:t>  Vaše mírnost ať je známa všem lidem. Pán je blízko. </a:t>
            </a:r>
            <a:r>
              <a:rPr lang="cs-CZ" sz="3200" dirty="0">
                <a:hlinkClick r:id="rId4" action="ppaction://hlinkfile"/>
              </a:rPr>
              <a:t>6</a:t>
            </a:r>
            <a:r>
              <a:rPr lang="cs-CZ" sz="3200" dirty="0"/>
              <a:t>  O nic nebuďte úzkostliví, ale ve všem oznamujte Bohu své žádosti v modlitbě a prosbě s děkováním. </a:t>
            </a:r>
            <a:r>
              <a:rPr lang="cs-CZ" sz="3200" dirty="0">
                <a:hlinkClick r:id="rId5" action="ppaction://hlinkfile"/>
              </a:rPr>
              <a:t>7</a:t>
            </a:r>
            <a:r>
              <a:rPr lang="cs-CZ" sz="3200" dirty="0"/>
              <a:t>  A pokoj Boží, který převyšuje všechno porozumění, bude střežit vaše srdce a vaše myšlenky v Kristu Ježíši.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13630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7058" y="-312530"/>
            <a:ext cx="9448800" cy="1825096"/>
          </a:xfrm>
        </p:spPr>
        <p:txBody>
          <a:bodyPr>
            <a:noAutofit/>
          </a:bodyPr>
          <a:lstStyle/>
          <a:p>
            <a:r>
              <a:rPr lang="cs-CZ" sz="4000" dirty="0" smtClean="0"/>
              <a:t>  </a:t>
            </a:r>
            <a:r>
              <a:rPr lang="cs-CZ" sz="2400" dirty="0" smtClean="0"/>
              <a:t>OVOCE DUCHA V NÁS.</a:t>
            </a:r>
            <a:br>
              <a:rPr lang="cs-CZ" sz="2400" dirty="0" smtClean="0"/>
            </a:br>
            <a:r>
              <a:rPr lang="cs-CZ" sz="2400" dirty="0" smtClean="0"/>
              <a:t> Jak se k sobě chovat ?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4000" dirty="0" smtClean="0"/>
              <a:t>POKOJ</a:t>
            </a:r>
            <a:br>
              <a:rPr lang="cs-CZ" sz="40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269" y="5832062"/>
            <a:ext cx="9448800" cy="685800"/>
          </a:xfrm>
        </p:spPr>
        <p:txBody>
          <a:bodyPr/>
          <a:lstStyle/>
          <a:p>
            <a:r>
              <a:rPr lang="en-US" dirty="0" err="1" smtClean="0"/>
              <a:t>Jirka</a:t>
            </a:r>
            <a:r>
              <a:rPr lang="en-US" dirty="0" smtClean="0"/>
              <a:t> </a:t>
            </a:r>
            <a:r>
              <a:rPr lang="en-US" dirty="0" err="1" smtClean="0"/>
              <a:t>Pospíšil</a:t>
            </a:r>
            <a:r>
              <a:rPr lang="en-US" dirty="0" smtClean="0"/>
              <a:t>, 15.11.2015, KC </a:t>
            </a:r>
            <a:r>
              <a:rPr lang="en-US" dirty="0" err="1" smtClean="0"/>
              <a:t>Naděje</a:t>
            </a:r>
            <a:r>
              <a:rPr lang="en-US" dirty="0" smtClean="0"/>
              <a:t> </a:t>
            </a:r>
            <a:r>
              <a:rPr lang="en-US" dirty="0" err="1" smtClean="0"/>
              <a:t>Bučovice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87747" y="1643519"/>
            <a:ext cx="9448800" cy="36302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/>
              <a:t>1) Jak </a:t>
            </a:r>
            <a:r>
              <a:rPr lang="cs-CZ" sz="3200" b="1" dirty="0"/>
              <a:t>naleznout </a:t>
            </a:r>
            <a:r>
              <a:rPr lang="cs-CZ" sz="3200" b="1" dirty="0" smtClean="0"/>
              <a:t>POKOJ s Bohem</a:t>
            </a:r>
            <a:endParaRPr lang="cs-CZ" sz="3200" b="1" dirty="0"/>
          </a:p>
          <a:p>
            <a:pPr marL="457200" lvl="0" indent="-457200">
              <a:buFont typeface="Arial" charset="0"/>
              <a:buChar char="•"/>
            </a:pPr>
            <a:r>
              <a:rPr lang="cs-CZ" sz="3200" dirty="0"/>
              <a:t>raduj se – viz </a:t>
            </a:r>
            <a:r>
              <a:rPr lang="cs-CZ" sz="3200" dirty="0" err="1" smtClean="0"/>
              <a:t>Kameel</a:t>
            </a:r>
            <a:endParaRPr lang="cs-CZ" sz="3200" dirty="0"/>
          </a:p>
          <a:p>
            <a:pPr marL="457200" lvl="0" indent="-457200">
              <a:buFont typeface="Arial" charset="0"/>
              <a:buChar char="•"/>
            </a:pPr>
            <a:r>
              <a:rPr lang="cs-CZ" sz="3200" dirty="0"/>
              <a:t>buď mírný – ať jsi tím známý</a:t>
            </a:r>
          </a:p>
          <a:p>
            <a:pPr marL="457200" lvl="0" indent="-457200">
              <a:buFont typeface="Arial" charset="0"/>
              <a:buChar char="•"/>
            </a:pPr>
            <a:r>
              <a:rPr lang="cs-CZ" sz="3200" dirty="0"/>
              <a:t>uvědom si, že Pán je blízko</a:t>
            </a:r>
          </a:p>
          <a:p>
            <a:pPr marL="457200" lvl="0" indent="-457200">
              <a:buFont typeface="Arial" charset="0"/>
              <a:buChar char="•"/>
            </a:pPr>
            <a:r>
              <a:rPr lang="cs-CZ" sz="3200" dirty="0"/>
              <a:t>o nic nebuďte úzkostliví (netrapte se žádnou starostí)</a:t>
            </a:r>
          </a:p>
          <a:p>
            <a:pPr marL="457200" lvl="0" indent="-457200">
              <a:buFont typeface="Arial" charset="0"/>
              <a:buChar char="•"/>
            </a:pPr>
            <a:r>
              <a:rPr lang="cs-CZ" sz="3200" dirty="0"/>
              <a:t>vše oznamujte Bohu - modlitba</a:t>
            </a:r>
          </a:p>
        </p:txBody>
      </p:sp>
    </p:spTree>
    <p:extLst>
      <p:ext uri="{BB962C8B-B14F-4D97-AF65-F5344CB8AC3E}">
        <p14:creationId xmlns:p14="http://schemas.microsoft.com/office/powerpoint/2010/main" val="75602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7058" y="-312530"/>
            <a:ext cx="9448800" cy="1825096"/>
          </a:xfrm>
        </p:spPr>
        <p:txBody>
          <a:bodyPr>
            <a:noAutofit/>
          </a:bodyPr>
          <a:lstStyle/>
          <a:p>
            <a:r>
              <a:rPr lang="cs-CZ" sz="4000" dirty="0" smtClean="0"/>
              <a:t>  </a:t>
            </a:r>
            <a:r>
              <a:rPr lang="cs-CZ" sz="2400" dirty="0" smtClean="0"/>
              <a:t>OVOCE DUCHA V NÁS.</a:t>
            </a:r>
            <a:br>
              <a:rPr lang="cs-CZ" sz="2400" dirty="0" smtClean="0"/>
            </a:br>
            <a:r>
              <a:rPr lang="cs-CZ" sz="2400" dirty="0" smtClean="0"/>
              <a:t> Jak se k sobě chovat ?</a:t>
            </a:r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4000" dirty="0" smtClean="0"/>
              <a:t>POKOJ</a:t>
            </a:r>
            <a:br>
              <a:rPr lang="cs-CZ" sz="40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269" y="5832062"/>
            <a:ext cx="9448800" cy="685800"/>
          </a:xfrm>
        </p:spPr>
        <p:txBody>
          <a:bodyPr/>
          <a:lstStyle/>
          <a:p>
            <a:r>
              <a:rPr lang="en-US" dirty="0" err="1" smtClean="0"/>
              <a:t>Jirka</a:t>
            </a:r>
            <a:r>
              <a:rPr lang="en-US" dirty="0" smtClean="0"/>
              <a:t> </a:t>
            </a:r>
            <a:r>
              <a:rPr lang="en-US" dirty="0" err="1" smtClean="0"/>
              <a:t>Pospíšil</a:t>
            </a:r>
            <a:r>
              <a:rPr lang="en-US" dirty="0" smtClean="0"/>
              <a:t>, 15.11.2015, KC </a:t>
            </a:r>
            <a:r>
              <a:rPr lang="en-US" dirty="0" err="1" smtClean="0"/>
              <a:t>Naděje</a:t>
            </a:r>
            <a:r>
              <a:rPr lang="en-US" dirty="0" smtClean="0"/>
              <a:t> </a:t>
            </a:r>
            <a:r>
              <a:rPr lang="en-US" dirty="0" err="1" smtClean="0"/>
              <a:t>Bučovice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87745" y="1643519"/>
            <a:ext cx="10735659" cy="41885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 smtClean="0"/>
              <a:t>2) POKOJ S LIDMI / VŮČI LIDEM</a:t>
            </a:r>
          </a:p>
          <a:p>
            <a:r>
              <a:rPr lang="cs-CZ" sz="3200" dirty="0"/>
              <a:t>Římanům 12:</a:t>
            </a:r>
            <a:r>
              <a:rPr lang="cs-CZ" sz="3200" dirty="0">
                <a:hlinkClick r:id="rId2" action="ppaction://hlinkfile"/>
              </a:rPr>
              <a:t>17</a:t>
            </a:r>
            <a:r>
              <a:rPr lang="cs-CZ" sz="3200" dirty="0"/>
              <a:t>  Nikomu neodplácejte zlým za zlé. Přede všemi lidmi mějte na mysli ušlechtilé věci. </a:t>
            </a:r>
            <a:r>
              <a:rPr lang="cs-CZ" sz="3200" dirty="0">
                <a:hlinkClick r:id="rId3" action="ppaction://hlinkfile"/>
              </a:rPr>
              <a:t>18</a:t>
            </a:r>
            <a:r>
              <a:rPr lang="cs-CZ" sz="3200" dirty="0"/>
              <a:t>  Je–</a:t>
            </a:r>
            <a:r>
              <a:rPr lang="cs-CZ" sz="3200" dirty="0" err="1"/>
              <a:t>li</a:t>
            </a:r>
            <a:r>
              <a:rPr lang="cs-CZ" sz="3200" dirty="0"/>
              <a:t> možno, pokud to </a:t>
            </a:r>
            <a:r>
              <a:rPr lang="cs-CZ" sz="3200" b="1" dirty="0"/>
              <a:t>záleží na vás, mějte pokoj se všemi lidmi</a:t>
            </a:r>
            <a:r>
              <a:rPr lang="cs-CZ" sz="3200" dirty="0"/>
              <a:t>. </a:t>
            </a:r>
            <a:r>
              <a:rPr lang="cs-CZ" sz="3200" dirty="0">
                <a:hlinkClick r:id="rId4" action="ppaction://hlinkfile"/>
              </a:rPr>
              <a:t>19</a:t>
            </a:r>
            <a:r>
              <a:rPr lang="cs-CZ" sz="3200" dirty="0"/>
              <a:t>  Nemstěte se sami, milovaní, nýbrž dejte místo Božímu hněvu, neboť je napsáno: 'Mně patří pomsta, já odplatím, praví Pán.' </a:t>
            </a:r>
            <a:r>
              <a:rPr lang="cs-CZ" sz="3200" dirty="0">
                <a:hlinkClick r:id="rId5" action="ppaction://hlinkfile"/>
              </a:rPr>
              <a:t>20</a:t>
            </a:r>
            <a:r>
              <a:rPr lang="cs-CZ" sz="3200" dirty="0"/>
              <a:t>  Ale: 'Jestliže má tvůj nepřítel hlad, dávej mu jíst, a má–</a:t>
            </a:r>
            <a:r>
              <a:rPr lang="cs-CZ" sz="3200" dirty="0" err="1"/>
              <a:t>li</a:t>
            </a:r>
            <a:r>
              <a:rPr lang="cs-CZ" sz="3200" dirty="0"/>
              <a:t> žízeň, dávej mu pít; když to budeš činit, nasypeš žhavé uhlí na jeho hlavu.' </a:t>
            </a:r>
            <a:r>
              <a:rPr lang="cs-CZ" sz="3200" dirty="0">
                <a:hlinkClick r:id="rId6" action="ppaction://hlinkfile"/>
              </a:rPr>
              <a:t>21</a:t>
            </a:r>
            <a:r>
              <a:rPr lang="cs-CZ" sz="3200" dirty="0"/>
              <a:t>  Nenech se přemáhat zlem, ale přemáhej zlo dobrem.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22075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47</TotalTime>
  <Words>427</Words>
  <Application>Microsoft Macintosh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Arial</vt:lpstr>
      <vt:lpstr>Vapor Trail</vt:lpstr>
      <vt:lpstr>PowerPoint Presentation</vt:lpstr>
      <vt:lpstr>  OVOCE DUCHA V NÁS.  Jak se k sobě chovat ?     POKOJ  smíření, spočinutí, smysl</vt:lpstr>
      <vt:lpstr>  OVOCE DUCHA V NÁS.  Jak se k sobě chovat ?     POKOJ  smíření, spočinutí, smysl</vt:lpstr>
      <vt:lpstr>  OVOCE DUCHA V NÁS.  Jak se k sobě chovat ?  POKOJ </vt:lpstr>
      <vt:lpstr>  OVOCE DUCHA V NÁS.  Jak se k sobě chovat ?  POKOJ </vt:lpstr>
      <vt:lpstr>  OVOCE DUCHA V NÁS.  Jak se k sobě chovat ?  POKOJ </vt:lpstr>
      <vt:lpstr>  OVOCE DUCHA V NÁS.  Jak se k sobě chovat ?  POKOJ </vt:lpstr>
      <vt:lpstr>  OVOCE DUCHA V NÁS.  Jak se k sobě chovat ?  POKOJ </vt:lpstr>
      <vt:lpstr>  OVOCE DUCHA V NÁS.  Jak se k sobě chovat ?  POKOJ </vt:lpstr>
      <vt:lpstr>  OVOCE DUCHA V NÁS.  Jak se k sobě chovat ?  POKOJ </vt:lpstr>
      <vt:lpstr>  OVOCE DUCHA V NÁS.  Jak se k sobě chovat ?  POKOJ </vt:lpstr>
      <vt:lpstr>  OVOCE DUCHA V NÁS.  Jak se k sobě chovat ?     POKOJ  smíření, spočinutí, smysl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Jiří Pospíšil</dc:creator>
  <cp:lastModifiedBy>Jiří Pospíšil</cp:lastModifiedBy>
  <cp:revision>6</cp:revision>
  <dcterms:created xsi:type="dcterms:W3CDTF">2015-11-15T06:07:36Z</dcterms:created>
  <dcterms:modified xsi:type="dcterms:W3CDTF">2015-11-15T06:54:37Z</dcterms:modified>
</cp:coreProperties>
</file>