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1" r:id="rId2"/>
    <p:sldId id="279" r:id="rId3"/>
    <p:sldId id="275" r:id="rId4"/>
    <p:sldId id="276" r:id="rId5"/>
    <p:sldId id="277" r:id="rId6"/>
    <p:sldId id="273" r:id="rId7"/>
    <p:sldId id="274" r:id="rId8"/>
    <p:sldId id="278" r:id="rId9"/>
    <p:sldId id="272" r:id="rId10"/>
    <p:sldId id="280" r:id="rId11"/>
    <p:sldId id="290" r:id="rId12"/>
    <p:sldId id="292" r:id="rId13"/>
    <p:sldId id="281" r:id="rId14"/>
    <p:sldId id="282" r:id="rId15"/>
    <p:sldId id="291" r:id="rId16"/>
    <p:sldId id="293" r:id="rId17"/>
    <p:sldId id="283" r:id="rId18"/>
    <p:sldId id="284" r:id="rId19"/>
    <p:sldId id="285" r:id="rId20"/>
    <p:sldId id="287" r:id="rId21"/>
    <p:sldId id="28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F904-99CD-4E2F-817E-3EC48E22423F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74EF4-7224-487A-B6F3-A4AACD3FE9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AF57-DF84-4441-8684-1B0920485579}" type="datetimeFigureOut">
              <a:rPr lang="cs-CZ" smtClean="0"/>
              <a:pPr/>
              <a:t>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86FE-B03F-4E8E-8BB4-D0D3CBCBA0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92888" cy="3312368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latin typeface="Arial Black" pitchFamily="34" charset="0"/>
              </a:rPr>
              <a:t>OVOCE DUCHA SVATÉHO</a:t>
            </a:r>
            <a:r>
              <a:rPr lang="cs-CZ" sz="3600" b="1" dirty="0" smtClean="0">
                <a:latin typeface="Arial Black" pitchFamily="34" charset="0"/>
              </a:rPr>
              <a:t/>
            </a:r>
            <a:br>
              <a:rPr lang="cs-CZ" sz="3600" b="1" dirty="0" smtClean="0">
                <a:latin typeface="Arial Black" pitchFamily="34" charset="0"/>
              </a:rPr>
            </a:br>
            <a:r>
              <a:rPr lang="cs-CZ" sz="2800" b="1" dirty="0" smtClean="0">
                <a:latin typeface="Arial Black" pitchFamily="34" charset="0"/>
              </a:rPr>
              <a:t/>
            </a:r>
            <a:br>
              <a:rPr lang="cs-CZ" sz="2800" b="1" dirty="0" smtClean="0">
                <a:latin typeface="Arial Black" pitchFamily="34" charset="0"/>
              </a:rPr>
            </a:br>
            <a:r>
              <a:rPr lang="cs-CZ" sz="6000" b="1" dirty="0" smtClean="0">
                <a:solidFill>
                  <a:srgbClr val="FF0000"/>
                </a:solidFill>
                <a:latin typeface="Arial Black" pitchFamily="34" charset="0"/>
              </a:rPr>
              <a:t>MÍRNOST</a:t>
            </a:r>
            <a:endParaRPr lang="cs-CZ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50851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AC Bučovice,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10.1.2016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031225"/>
            <a:ext cx="842493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Kdo je </a:t>
            </a:r>
            <a:r>
              <a:rPr lang="cs-CZ" sz="3200" b="1" dirty="0" smtClean="0"/>
              <a:t>můj bližní</a:t>
            </a:r>
            <a:r>
              <a:rPr lang="cs-CZ" sz="3200" dirty="0" smtClean="0"/>
              <a:t>?</a:t>
            </a:r>
            <a:endParaRPr lang="cs-CZ" sz="2000" dirty="0" smtClean="0"/>
          </a:p>
          <a:p>
            <a:endParaRPr lang="cs-CZ" sz="3200" dirty="0" smtClean="0"/>
          </a:p>
          <a:p>
            <a:r>
              <a:rPr lang="cs-CZ" sz="3200" dirty="0" smtClean="0"/>
              <a:t>x   naše lidské:</a:t>
            </a:r>
          </a:p>
          <a:p>
            <a:endParaRPr lang="cs-CZ" sz="1400" dirty="0" smtClean="0"/>
          </a:p>
          <a:p>
            <a:r>
              <a:rPr lang="cs-CZ" sz="3200" dirty="0" smtClean="0"/>
              <a:t>… nebudu ti tady pořád dělat </a:t>
            </a:r>
            <a:r>
              <a:rPr lang="cs-CZ" sz="3200" b="1" dirty="0" smtClean="0"/>
              <a:t>matku Terezu</a:t>
            </a:r>
            <a:r>
              <a:rPr lang="cs-CZ" sz="3200" dirty="0" smtClean="0"/>
              <a:t>, </a:t>
            </a:r>
          </a:p>
          <a:p>
            <a:r>
              <a:rPr lang="cs-CZ" sz="3200" dirty="0" smtClean="0"/>
              <a:t>nebudu si hrát tady na </a:t>
            </a:r>
            <a:r>
              <a:rPr lang="cs-CZ" sz="3200" b="1" dirty="0" smtClean="0"/>
              <a:t>milosrdného Samaritána!</a:t>
            </a:r>
            <a:endParaRPr lang="cs-CZ" sz="3200" dirty="0" smtClean="0"/>
          </a:p>
          <a:p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Podobenství o milosrdném Samaritánovi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L 10, 25-37</a:t>
            </a: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Podobenství o milosrdném Samaritánovi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L 10, 25-37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01" y="1484784"/>
            <a:ext cx="62892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Podobenství o milosrdném Samaritánovi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L 10, 25-37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1"/>
            <a:ext cx="5904656" cy="44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20541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/>
              <a:t>„Jeden člověk šel z Jeruzaléma do Jericha a padl do rukou lupičů; ti jej obrali, zbili a nechali tam ležet polomrtvého. </a:t>
            </a:r>
          </a:p>
          <a:p>
            <a:r>
              <a:rPr lang="cs-CZ" sz="2000" dirty="0" smtClean="0"/>
              <a:t> </a:t>
            </a:r>
          </a:p>
          <a:p>
            <a:r>
              <a:rPr lang="cs-CZ" sz="2000" dirty="0" smtClean="0"/>
              <a:t>31 </a:t>
            </a:r>
            <a:r>
              <a:rPr lang="cs-CZ" sz="2000" b="1" dirty="0" smtClean="0"/>
              <a:t>Náhodou</a:t>
            </a:r>
            <a:r>
              <a:rPr lang="cs-CZ" sz="2000" dirty="0" smtClean="0"/>
              <a:t> šel tou cestou jeden kněz, ale když ho uviděl, </a:t>
            </a:r>
            <a:r>
              <a:rPr lang="cs-CZ" sz="2000" b="1" dirty="0" smtClean="0"/>
              <a:t>vyhnul</a:t>
            </a:r>
            <a:r>
              <a:rPr lang="cs-CZ" sz="2000" dirty="0" smtClean="0"/>
              <a:t> se mu. </a:t>
            </a:r>
          </a:p>
          <a:p>
            <a:r>
              <a:rPr lang="cs-CZ" sz="2000" dirty="0" smtClean="0"/>
              <a:t> </a:t>
            </a:r>
          </a:p>
          <a:p>
            <a:r>
              <a:rPr lang="cs-CZ" sz="2000" dirty="0" smtClean="0"/>
              <a:t>32 A stejně se mu </a:t>
            </a:r>
            <a:r>
              <a:rPr lang="cs-CZ" sz="2000" b="1" dirty="0" smtClean="0"/>
              <a:t>vyhnul</a:t>
            </a:r>
            <a:r>
              <a:rPr lang="cs-CZ" sz="2000" dirty="0" smtClean="0"/>
              <a:t> i levita, když přišel k tomu místu a uviděl ho. </a:t>
            </a:r>
          </a:p>
          <a:p>
            <a:r>
              <a:rPr lang="cs-CZ" sz="2000" dirty="0" smtClean="0"/>
              <a:t> </a:t>
            </a:r>
          </a:p>
          <a:p>
            <a:r>
              <a:rPr lang="cs-CZ" sz="2000" dirty="0" smtClean="0"/>
              <a:t>33 Ale když jeden </a:t>
            </a:r>
            <a:r>
              <a:rPr lang="cs-CZ" sz="2000" dirty="0" err="1" smtClean="0"/>
              <a:t>Samařan</a:t>
            </a:r>
            <a:r>
              <a:rPr lang="cs-CZ" sz="2000" dirty="0" smtClean="0"/>
              <a:t> na své cestě přišel k tomu místu a uviděl ho, </a:t>
            </a:r>
            <a:r>
              <a:rPr lang="cs-CZ" sz="2000" b="1" dirty="0" smtClean="0"/>
              <a:t>byl pohnut soucitem</a:t>
            </a:r>
            <a:r>
              <a:rPr lang="cs-CZ" sz="2000" dirty="0" smtClean="0"/>
              <a:t>; </a:t>
            </a:r>
          </a:p>
          <a:p>
            <a:r>
              <a:rPr lang="cs-CZ" sz="2000" dirty="0" smtClean="0"/>
              <a:t> </a:t>
            </a:r>
          </a:p>
          <a:p>
            <a:r>
              <a:rPr lang="cs-CZ" sz="2000" dirty="0" smtClean="0"/>
              <a:t>34 </a:t>
            </a:r>
            <a:r>
              <a:rPr lang="cs-CZ" sz="2000" b="1" dirty="0" smtClean="0">
                <a:solidFill>
                  <a:srgbClr val="FF0000"/>
                </a:solidFill>
              </a:rPr>
              <a:t>přistoupil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k němu, </a:t>
            </a:r>
            <a:r>
              <a:rPr lang="cs-CZ" sz="2000" b="1" dirty="0" smtClean="0">
                <a:solidFill>
                  <a:srgbClr val="FF0000"/>
                </a:solidFill>
              </a:rPr>
              <a:t>ošetřil</a:t>
            </a:r>
            <a:r>
              <a:rPr lang="cs-CZ" sz="2000" dirty="0" smtClean="0"/>
              <a:t> jeho rány olejem a vínem a obvázal mu je, </a:t>
            </a:r>
            <a:r>
              <a:rPr lang="cs-CZ" sz="2000" b="1" dirty="0" smtClean="0"/>
              <a:t>posadil</a:t>
            </a:r>
            <a:r>
              <a:rPr lang="cs-CZ" sz="2000" dirty="0" smtClean="0"/>
              <a:t> jej na svého mezka, </a:t>
            </a:r>
            <a:r>
              <a:rPr lang="cs-CZ" sz="2000" b="1" dirty="0" smtClean="0"/>
              <a:t>zavezl</a:t>
            </a:r>
            <a:r>
              <a:rPr lang="cs-CZ" sz="2000" dirty="0" smtClean="0"/>
              <a:t> do hostince a tam se o něj </a:t>
            </a:r>
            <a:r>
              <a:rPr lang="cs-CZ" sz="2000" b="1" dirty="0" smtClean="0"/>
              <a:t>staral</a:t>
            </a:r>
            <a:r>
              <a:rPr lang="cs-CZ" sz="2000" dirty="0" smtClean="0"/>
              <a:t>. </a:t>
            </a:r>
          </a:p>
          <a:p>
            <a:endParaRPr lang="cs-CZ" sz="2000" dirty="0" smtClean="0"/>
          </a:p>
          <a:p>
            <a:r>
              <a:rPr lang="cs-CZ" sz="2000" dirty="0" smtClean="0"/>
              <a:t>35 Druhého dne </a:t>
            </a:r>
            <a:r>
              <a:rPr lang="cs-CZ" sz="2000" b="1" dirty="0" smtClean="0"/>
              <a:t>dal</a:t>
            </a:r>
            <a:r>
              <a:rPr lang="cs-CZ" sz="2000" dirty="0" smtClean="0"/>
              <a:t> hostinskému </a:t>
            </a:r>
            <a:r>
              <a:rPr lang="cs-CZ" sz="2000" b="1" dirty="0" smtClean="0"/>
              <a:t>dva denáry</a:t>
            </a:r>
            <a:r>
              <a:rPr lang="cs-CZ" sz="2000" dirty="0" smtClean="0"/>
              <a:t> a řekl: ‚Postarej se o něj, a bude-li tě to stát víc, já ti to </a:t>
            </a:r>
            <a:r>
              <a:rPr lang="cs-CZ" sz="2000" b="1" dirty="0" smtClean="0"/>
              <a:t>zaplatím</a:t>
            </a:r>
            <a:r>
              <a:rPr lang="cs-CZ" sz="2000" dirty="0" smtClean="0"/>
              <a:t>, až se budu vracet.‘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271657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musel překonat </a:t>
            </a:r>
            <a:r>
              <a:rPr lang="cs-CZ" sz="3200" b="1" dirty="0" smtClean="0"/>
              <a:t>rasovou nenávist </a:t>
            </a:r>
            <a:r>
              <a:rPr lang="cs-CZ" sz="3200" dirty="0" smtClean="0"/>
              <a:t>pěstovanou po generace mezi sousedními národy</a:t>
            </a:r>
          </a:p>
          <a:p>
            <a:pPr lvl="0">
              <a:buFont typeface="Arial" pitchFamily="34" charset="0"/>
              <a:buChar char="•"/>
            </a:pPr>
            <a:r>
              <a:rPr lang="cs-CZ" sz="3200" b="1" dirty="0" smtClean="0"/>
              <a:t>riskoval</a:t>
            </a:r>
            <a:r>
              <a:rPr lang="cs-CZ" sz="3200" dirty="0" smtClean="0"/>
              <a:t>, že ho také přepadnou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„</a:t>
            </a:r>
            <a:r>
              <a:rPr lang="cs-CZ" sz="3200" b="1" dirty="0" smtClean="0"/>
              <a:t>plýtval</a:t>
            </a:r>
            <a:r>
              <a:rPr lang="cs-CZ" sz="3200" dirty="0" smtClean="0"/>
              <a:t>“ vlastními zásobami, svým drahým časem, musel vědět, že dotyčný mu to zřejmě nikdy nevrátí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musel se snažit v </a:t>
            </a:r>
            <a:r>
              <a:rPr lang="cs-CZ" sz="3200" b="1" dirty="0" smtClean="0"/>
              <a:t>těžkých podmínkách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možná dělal </a:t>
            </a:r>
            <a:r>
              <a:rPr lang="cs-CZ" sz="3200" b="1" dirty="0" smtClean="0"/>
              <a:t>činnosti, které běžně nedělával </a:t>
            </a:r>
            <a:r>
              <a:rPr lang="cs-CZ" sz="3200" dirty="0" smtClean="0"/>
              <a:t>– běžně se věnoval „čistějšímu“ řemeslu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Do čeho se to Samaritán vlastně pustil?</a:t>
            </a:r>
            <a:endParaRPr lang="cs-CZ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Podobenství o milosrdném Samaritánovi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L 10, 25-37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3635023" cy="271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3550017" cy="25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933056"/>
            <a:ext cx="38100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Podobenství o milosrdném Samaritánovi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L 10, 25-37</a:t>
            </a:r>
            <a:endParaRPr lang="cs-CZ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9157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254" y="3645024"/>
            <a:ext cx="4241778" cy="282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271657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musel vyvinout značnou </a:t>
            </a:r>
            <a:r>
              <a:rPr lang="cs-CZ" sz="3200" b="1" dirty="0" smtClean="0"/>
              <a:t>fyzickou sílu a námahu (obratnost) </a:t>
            </a:r>
            <a:r>
              <a:rPr lang="cs-CZ" sz="3200" dirty="0" smtClean="0"/>
              <a:t>– cca 80 kg musel zdvihnout na mezka a udržovat, aby nespadl v nerovném terénu (něco úplně nového)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postaral se o nemocného – </a:t>
            </a:r>
            <a:r>
              <a:rPr lang="cs-CZ" sz="3200" b="1" dirty="0" smtClean="0"/>
              <a:t>vzal ho sebou </a:t>
            </a:r>
            <a:r>
              <a:rPr lang="cs-CZ" sz="3200" dirty="0" smtClean="0"/>
              <a:t>(mohl ho „předat jeho vlastním“)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to nestačilo, dokonce má ještě další </a:t>
            </a:r>
            <a:r>
              <a:rPr lang="cs-CZ" sz="3200" b="1" dirty="0" smtClean="0"/>
              <a:t>finanční náklady </a:t>
            </a:r>
            <a:r>
              <a:rPr lang="cs-CZ" sz="3200" dirty="0" smtClean="0"/>
              <a:t>s člověkem, o kterém ani pořádně neznal, nebyl jeho příbuzný ani přítel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Do čeho se to Samaritán vlastně pustil?</a:t>
            </a:r>
            <a:endParaRPr lang="cs-CZ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010321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36 Kdo z těch tří, myslíš, byl </a:t>
            </a:r>
            <a:r>
              <a:rPr lang="cs-CZ" sz="3200" b="1" dirty="0" smtClean="0"/>
              <a:t>bližním tomu</a:t>
            </a:r>
            <a:r>
              <a:rPr lang="cs-CZ" sz="3200" dirty="0" smtClean="0"/>
              <a:t>, který upadl mezi lupiče?“ </a:t>
            </a:r>
          </a:p>
          <a:p>
            <a:r>
              <a:rPr lang="cs-CZ" sz="3200" dirty="0" smtClean="0"/>
              <a:t> </a:t>
            </a:r>
          </a:p>
          <a:p>
            <a:r>
              <a:rPr lang="cs-CZ" sz="3200" dirty="0" smtClean="0"/>
              <a:t>37 Zákoník odpověděl: „Ten, který mu prokázal milosrdenství.“ Ježíš mu řekl: „Jdi a jednej také tak.“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Tak kdo je tedy můj bližní?</a:t>
            </a:r>
            <a:endParaRPr lang="cs-CZ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010321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36 Kdo z těch tří, myslíš, byl </a:t>
            </a:r>
            <a:r>
              <a:rPr lang="cs-CZ" sz="3200" b="1" dirty="0" smtClean="0"/>
              <a:t>bližním tomu</a:t>
            </a:r>
            <a:r>
              <a:rPr lang="cs-CZ" sz="3200" dirty="0" smtClean="0"/>
              <a:t>, který upadl mezi lupiče?“ </a:t>
            </a:r>
          </a:p>
          <a:p>
            <a:r>
              <a:rPr lang="cs-CZ" sz="3200" dirty="0" smtClean="0"/>
              <a:t> </a:t>
            </a:r>
          </a:p>
          <a:p>
            <a:r>
              <a:rPr lang="cs-CZ" sz="3200" dirty="0" smtClean="0"/>
              <a:t>37 Zákoník odpověděl: „Ten, který mu prokázal milosrdenství.“ Ježíš mu řekl: „Jdi a jednej také tak.“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Tak kdo je tedy můj bližní?</a:t>
            </a:r>
            <a:endParaRPr lang="cs-CZ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827584" y="4077072"/>
            <a:ext cx="2376264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23728" y="3140968"/>
            <a:ext cx="2520280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99592" y="2132856"/>
            <a:ext cx="29523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038780"/>
            <a:ext cx="73448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 smtClean="0"/>
              <a:t>… necháme se řídit Duchem Svatým,</a:t>
            </a:r>
          </a:p>
          <a:p>
            <a:endParaRPr lang="cs-CZ" sz="3200" b="1" dirty="0" smtClean="0"/>
          </a:p>
          <a:p>
            <a:r>
              <a:rPr kumimoji="0" lang="cs-CZ" sz="32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abychom </a:t>
            </a:r>
            <a:r>
              <a:rPr lang="cs-CZ" sz="3200" b="1" dirty="0" smtClean="0"/>
              <a:t>sloužili v lásce jedni druhým 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a milovali bližní jako sami sebe…</a:t>
            </a:r>
            <a:endParaRPr kumimoji="0" lang="cs-CZ" sz="32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Boží představa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38783"/>
            <a:ext cx="84249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Bližní není potřebný ve tvém okolí, ale Ty máš být bližním druhým. 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Kdo je bližní? </a:t>
            </a:r>
            <a:endParaRPr lang="cs-CZ" sz="3200" dirty="0" smtClean="0"/>
          </a:p>
          <a:p>
            <a:r>
              <a:rPr lang="cs-CZ" sz="3200" dirty="0" smtClean="0"/>
              <a:t>Je to </a:t>
            </a:r>
            <a:r>
              <a:rPr lang="cs-CZ" sz="3200" b="1" dirty="0" smtClean="0"/>
              <a:t>každý, kdo je blízko tebe</a:t>
            </a:r>
            <a:r>
              <a:rPr lang="cs-CZ" sz="3200" dirty="0" smtClean="0"/>
              <a:t> – bez rozdílu kultury, peněz, okolností, náboženství, pachu atd. </a:t>
            </a:r>
            <a:r>
              <a:rPr lang="cs-CZ" sz="3200" b="1" dirty="0" smtClean="0"/>
              <a:t>Bližní je všude tam, kde jsi TY!</a:t>
            </a:r>
            <a:endParaRPr lang="cs-CZ" sz="3200" dirty="0" smtClean="0"/>
          </a:p>
          <a:p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Tak kdo je tedy můj bližní?</a:t>
            </a:r>
            <a:endParaRPr lang="cs-CZ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731005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Mírnost (tichost)  </a:t>
            </a:r>
          </a:p>
          <a:p>
            <a:r>
              <a:rPr lang="cs-CZ" sz="3200" dirty="0" smtClean="0"/>
              <a:t>= postoj </a:t>
            </a:r>
            <a:r>
              <a:rPr lang="cs-CZ" sz="3200" b="1" dirty="0" smtClean="0"/>
              <a:t>pokory</a:t>
            </a:r>
            <a:r>
              <a:rPr lang="cs-CZ" sz="3200" dirty="0" smtClean="0"/>
              <a:t>  a důvěry vůči Panu Bohu</a:t>
            </a:r>
          </a:p>
          <a:p>
            <a:r>
              <a:rPr lang="cs-CZ" sz="3200" dirty="0" smtClean="0"/>
              <a:t> </a:t>
            </a:r>
          </a:p>
          <a:p>
            <a:r>
              <a:rPr lang="cs-CZ" sz="3200" dirty="0" smtClean="0"/>
              <a:t>= </a:t>
            </a:r>
            <a:r>
              <a:rPr lang="cs-CZ" sz="3200" b="1" dirty="0" smtClean="0"/>
              <a:t>vlídnost a laskavost</a:t>
            </a:r>
            <a:r>
              <a:rPr lang="cs-CZ" sz="3200" dirty="0" smtClean="0"/>
              <a:t> vůči lidem, je to </a:t>
            </a:r>
            <a:r>
              <a:rPr lang="cs-CZ" sz="3200" b="1" dirty="0" smtClean="0"/>
              <a:t>nezbytná výbava</a:t>
            </a:r>
            <a:r>
              <a:rPr lang="cs-CZ" sz="3200" dirty="0" smtClean="0"/>
              <a:t> při službě lidem</a:t>
            </a:r>
          </a:p>
          <a:p>
            <a:r>
              <a:rPr lang="cs-CZ" sz="2000" dirty="0" smtClean="0"/>
              <a:t>(…já mám lidi rád, ale …)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Co je mírnost?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1268760"/>
            <a:ext cx="6192688" cy="3960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36464"/>
            <a:ext cx="59766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Necudnost, nečistota, bezuzdnost</a:t>
            </a:r>
          </a:p>
          <a:p>
            <a:r>
              <a:rPr lang="cs-CZ" sz="3200" dirty="0" smtClean="0"/>
              <a:t>modlářství, čarodějství</a:t>
            </a:r>
          </a:p>
          <a:p>
            <a:r>
              <a:rPr lang="cs-CZ" sz="3200" b="1" dirty="0" smtClean="0"/>
              <a:t>rozbroje, hádky</a:t>
            </a:r>
            <a:endParaRPr lang="cs-CZ" sz="3200" dirty="0" smtClean="0"/>
          </a:p>
          <a:p>
            <a:r>
              <a:rPr lang="cs-CZ" sz="3200" dirty="0" smtClean="0"/>
              <a:t>žárlivost, vášeň</a:t>
            </a:r>
          </a:p>
          <a:p>
            <a:r>
              <a:rPr lang="cs-CZ" sz="3200" b="1" dirty="0" smtClean="0"/>
              <a:t>podlost</a:t>
            </a:r>
            <a:r>
              <a:rPr lang="cs-CZ" sz="3200" dirty="0" smtClean="0"/>
              <a:t>, </a:t>
            </a:r>
            <a:r>
              <a:rPr lang="cs-CZ" sz="3200" b="1" dirty="0" smtClean="0"/>
              <a:t>rozpory, rozkoly</a:t>
            </a:r>
            <a:r>
              <a:rPr lang="cs-CZ" sz="3200" dirty="0" smtClean="0"/>
              <a:t>, </a:t>
            </a:r>
            <a:r>
              <a:rPr lang="cs-CZ" sz="3200" b="1" dirty="0" smtClean="0"/>
              <a:t>závist</a:t>
            </a:r>
          </a:p>
          <a:p>
            <a:r>
              <a:rPr lang="cs-CZ" sz="3200" dirty="0" smtClean="0"/>
              <a:t>opilství, nestřídmost </a:t>
            </a:r>
            <a:r>
              <a:rPr lang="cs-CZ" sz="3200" b="1" dirty="0" smtClean="0"/>
              <a:t> </a:t>
            </a:r>
            <a:endParaRPr lang="cs-CZ" sz="3200" dirty="0" smtClean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Skutky lidské svévole: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1268760"/>
            <a:ext cx="6192688" cy="396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46336"/>
            <a:ext cx="59766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láska, </a:t>
            </a:r>
          </a:p>
          <a:p>
            <a:r>
              <a:rPr lang="cs-CZ" sz="3200" dirty="0" smtClean="0"/>
              <a:t>radost</a:t>
            </a:r>
          </a:p>
          <a:p>
            <a:r>
              <a:rPr lang="cs-CZ" sz="3200" b="1" dirty="0" smtClean="0"/>
              <a:t>pokoj</a:t>
            </a:r>
          </a:p>
          <a:p>
            <a:r>
              <a:rPr lang="cs-CZ" sz="3200" dirty="0" smtClean="0"/>
              <a:t>trpělivost, laskavost, dobrota, věrnost, </a:t>
            </a:r>
          </a:p>
          <a:p>
            <a:r>
              <a:rPr lang="cs-CZ" sz="3200" b="1" dirty="0" smtClean="0"/>
              <a:t>tichost (mírnost) </a:t>
            </a:r>
            <a:endParaRPr lang="cs-CZ" sz="3200" dirty="0" smtClean="0"/>
          </a:p>
          <a:p>
            <a:r>
              <a:rPr lang="cs-CZ" sz="3200" b="1" dirty="0" smtClean="0"/>
              <a:t>sebeovládání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Ovoce Božího Ducha 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1268760"/>
            <a:ext cx="6192688" cy="396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46336"/>
            <a:ext cx="59766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láska, </a:t>
            </a:r>
          </a:p>
          <a:p>
            <a:r>
              <a:rPr lang="cs-CZ" sz="3200" dirty="0" smtClean="0">
                <a:solidFill>
                  <a:srgbClr val="FFC000"/>
                </a:solidFill>
              </a:rPr>
              <a:t>radost</a:t>
            </a:r>
          </a:p>
          <a:p>
            <a:r>
              <a:rPr lang="cs-CZ" sz="3200" b="1" dirty="0" smtClean="0"/>
              <a:t>pokoj</a:t>
            </a:r>
          </a:p>
          <a:p>
            <a:r>
              <a:rPr lang="cs-CZ" sz="3200" dirty="0" smtClean="0">
                <a:solidFill>
                  <a:srgbClr val="FFC000"/>
                </a:solidFill>
              </a:rPr>
              <a:t>trpělivost, laskavost, dobrota, věrnost, </a:t>
            </a:r>
          </a:p>
          <a:p>
            <a:r>
              <a:rPr lang="cs-CZ" sz="3200" b="1" dirty="0" smtClean="0"/>
              <a:t>tichost (mírnost) </a:t>
            </a:r>
            <a:endParaRPr lang="cs-CZ" sz="3200" dirty="0" smtClean="0"/>
          </a:p>
          <a:p>
            <a:r>
              <a:rPr lang="cs-CZ" sz="3200" b="1" dirty="0" smtClean="0"/>
              <a:t>sebeovládání</a:t>
            </a:r>
            <a:endParaRPr kumimoji="0" lang="cs-CZ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Ovoce – tichost (mírnost)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484784"/>
            <a:ext cx="81369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Mírnost (tichost)  </a:t>
            </a:r>
            <a:r>
              <a:rPr lang="cs-CZ" sz="3200" dirty="0" smtClean="0"/>
              <a:t>= postoj </a:t>
            </a:r>
            <a:r>
              <a:rPr lang="cs-CZ" sz="3200" b="1" dirty="0" smtClean="0"/>
              <a:t>pokory</a:t>
            </a:r>
            <a:r>
              <a:rPr lang="cs-CZ" sz="3200" dirty="0" smtClean="0"/>
              <a:t>  a důvěry vůči Panu Bohu, i když se věci možná neději tak, jak bychom si to přáli)</a:t>
            </a:r>
          </a:p>
          <a:p>
            <a:r>
              <a:rPr lang="cs-CZ" sz="3200" dirty="0" smtClean="0"/>
              <a:t> </a:t>
            </a:r>
          </a:p>
          <a:p>
            <a:r>
              <a:rPr lang="cs-CZ" sz="3200" dirty="0" smtClean="0"/>
              <a:t>= </a:t>
            </a:r>
            <a:r>
              <a:rPr lang="cs-CZ" sz="3200" b="1" dirty="0" smtClean="0"/>
              <a:t>vlídnost a laskavost</a:t>
            </a:r>
            <a:r>
              <a:rPr lang="cs-CZ" sz="3200" dirty="0" smtClean="0"/>
              <a:t> vůči lidem, je to </a:t>
            </a:r>
            <a:r>
              <a:rPr lang="cs-CZ" sz="3200" b="1" dirty="0" smtClean="0"/>
              <a:t>nezbytná výbava</a:t>
            </a:r>
            <a:r>
              <a:rPr lang="cs-CZ" sz="3200" dirty="0" smtClean="0"/>
              <a:t> při službě lidem</a:t>
            </a:r>
          </a:p>
          <a:p>
            <a:r>
              <a:rPr lang="cs-CZ" sz="2000" dirty="0" smtClean="0"/>
              <a:t>(…já mám lidi rád, ale …)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Co je mírnost?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731006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Protikladem k tichosti (mírnosti) je prosazování své </a:t>
            </a:r>
            <a:r>
              <a:rPr lang="cs-CZ" sz="3200" b="1" dirty="0" smtClean="0"/>
              <a:t>vlastní vůle</a:t>
            </a:r>
          </a:p>
          <a:p>
            <a:endParaRPr lang="cs-CZ" sz="3200" dirty="0" smtClean="0"/>
          </a:p>
          <a:p>
            <a:r>
              <a:rPr lang="cs-CZ" sz="3200" dirty="0" smtClean="0"/>
              <a:t>agresivita a arogance (umět si věci prosadit </a:t>
            </a:r>
          </a:p>
          <a:p>
            <a:r>
              <a:rPr lang="cs-CZ" sz="3200" dirty="0" smtClean="0"/>
              <a:t>a obhájit)</a:t>
            </a:r>
          </a:p>
          <a:p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Co není mírnost?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329730"/>
            <a:ext cx="73448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O někom říkáme:</a:t>
            </a:r>
          </a:p>
          <a:p>
            <a:r>
              <a:rPr lang="cs-CZ" sz="3200" dirty="0" smtClean="0"/>
              <a:t>„to je takový hodný člověk“ </a:t>
            </a:r>
          </a:p>
          <a:p>
            <a:r>
              <a:rPr lang="cs-CZ" sz="3200" dirty="0" smtClean="0"/>
              <a:t>ve skutečnosti vůbec není hodný ani přátelský!</a:t>
            </a:r>
          </a:p>
          <a:p>
            <a:endParaRPr lang="cs-CZ" sz="3200" dirty="0" smtClean="0"/>
          </a:p>
          <a:p>
            <a:r>
              <a:rPr lang="cs-CZ" sz="3200" dirty="0" smtClean="0"/>
              <a:t>Je jen </a:t>
            </a:r>
            <a:r>
              <a:rPr lang="cs-CZ" sz="3200" b="1" dirty="0" smtClean="0"/>
              <a:t>uhlazený </a:t>
            </a:r>
            <a:r>
              <a:rPr lang="cs-CZ" sz="3200" dirty="0" smtClean="0"/>
              <a:t>(kultivovaný)!!! </a:t>
            </a:r>
          </a:p>
          <a:p>
            <a:r>
              <a:rPr lang="cs-CZ" sz="3200" i="1" dirty="0" smtClean="0"/>
              <a:t>Někdy nemá „jinou příležitost“.</a:t>
            </a:r>
            <a:endParaRPr lang="cs-CZ" sz="3200" i="1" dirty="0"/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Jak vypadá mírnost lidskýma očima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Kázání: „Mírnost (tichost)“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492616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/>
              <a:t>„Vezměte na sebe mé jho a učte se ode mne, neboť jsem tichý a pokorného srdce…“ </a:t>
            </a:r>
          </a:p>
          <a:p>
            <a:endParaRPr lang="cs-CZ" sz="1000" dirty="0" smtClean="0"/>
          </a:p>
          <a:p>
            <a:r>
              <a:rPr lang="cs-CZ" sz="2000" dirty="0" smtClean="0"/>
              <a:t>(</a:t>
            </a:r>
            <a:r>
              <a:rPr lang="cs-CZ" sz="2000" dirty="0" err="1" smtClean="0"/>
              <a:t>Mt</a:t>
            </a:r>
            <a:r>
              <a:rPr lang="cs-CZ" sz="2000" dirty="0" smtClean="0"/>
              <a:t> 11,29)</a:t>
            </a:r>
          </a:p>
          <a:p>
            <a:endParaRPr lang="cs-CZ" sz="3200" dirty="0" smtClean="0"/>
          </a:p>
          <a:p>
            <a:r>
              <a:rPr lang="cs-CZ" sz="3200" dirty="0" smtClean="0"/>
              <a:t>x   naše lidské:</a:t>
            </a:r>
          </a:p>
          <a:p>
            <a:endParaRPr lang="cs-CZ" sz="1400" dirty="0" smtClean="0"/>
          </a:p>
          <a:p>
            <a:r>
              <a:rPr lang="cs-CZ" sz="3200" dirty="0" smtClean="0"/>
              <a:t>… nebudu ti tady pořád dělat </a:t>
            </a:r>
            <a:r>
              <a:rPr lang="cs-CZ" sz="3200" b="1" dirty="0" smtClean="0"/>
              <a:t>matku Terezu</a:t>
            </a:r>
            <a:r>
              <a:rPr lang="cs-CZ" sz="3200" dirty="0" smtClean="0"/>
              <a:t>, </a:t>
            </a:r>
          </a:p>
          <a:p>
            <a:r>
              <a:rPr lang="cs-CZ" sz="3200" dirty="0" smtClean="0"/>
              <a:t>nebudu si hrát tady na </a:t>
            </a:r>
            <a:r>
              <a:rPr lang="cs-CZ" sz="3200" b="1" dirty="0" smtClean="0"/>
              <a:t>milosrdného Samaritána!</a:t>
            </a:r>
            <a:endParaRPr lang="cs-CZ" sz="3200" dirty="0" smtClean="0"/>
          </a:p>
          <a:p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467544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Boží volání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668</Words>
  <Application>Microsoft Office PowerPoint</Application>
  <PresentationFormat>Předvádění na obrazovce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OVOCE DUCHA SVATÉHO  MÍRNOST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Company>HotelPermoník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Ales</dc:creator>
  <cp:lastModifiedBy>admin</cp:lastModifiedBy>
  <cp:revision>78</cp:revision>
  <dcterms:created xsi:type="dcterms:W3CDTF">2012-06-20T13:29:47Z</dcterms:created>
  <dcterms:modified xsi:type="dcterms:W3CDTF">2016-01-09T20:34:15Z</dcterms:modified>
</cp:coreProperties>
</file>