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58" r:id="rId4"/>
    <p:sldId id="264" r:id="rId5"/>
    <p:sldId id="265" r:id="rId6"/>
    <p:sldId id="266"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1" autoAdjust="0"/>
    <p:restoredTop sz="94660"/>
  </p:normalViewPr>
  <p:slideViewPr>
    <p:cSldViewPr snapToGrid="0">
      <p:cViewPr varScale="1">
        <p:scale>
          <a:sx n="79" d="100"/>
          <a:sy n="79" d="100"/>
        </p:scale>
        <p:origin x="16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Kliknutím lze upravit styly předlohy textu.</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cs-CZ" smtClean="0"/>
              <a:t>Kliknutím lze upravit styl.</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cs-CZ" smtClean="0"/>
              <a:t>Kliknutím lze upravit styl.</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1/23/2016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dirty="0" smtClean="0"/>
          </a:p>
          <a:p>
            <a:endParaRPr lang="cs-CZ" dirty="0"/>
          </a:p>
          <a:p>
            <a:r>
              <a:rPr lang="cs-CZ" dirty="0" smtClean="0"/>
              <a:t>Dáša Pospíšilová, 24. 1. 2016</a:t>
            </a:r>
          </a:p>
          <a:p>
            <a:endParaRPr lang="cs-CZ" dirty="0"/>
          </a:p>
        </p:txBody>
      </p:sp>
      <p:sp>
        <p:nvSpPr>
          <p:cNvPr id="4" name="Nadpis 3"/>
          <p:cNvSpPr>
            <a:spLocks noGrp="1"/>
          </p:cNvSpPr>
          <p:nvPr>
            <p:ph type="ctrTitle"/>
          </p:nvPr>
        </p:nvSpPr>
        <p:spPr/>
        <p:txBody>
          <a:bodyPr/>
          <a:lstStyle/>
          <a:p>
            <a:endParaRPr lang="cs-CZ"/>
          </a:p>
        </p:txBody>
      </p:sp>
    </p:spTree>
    <p:extLst>
      <p:ext uri="{BB962C8B-B14F-4D97-AF65-F5344CB8AC3E}">
        <p14:creationId xmlns:p14="http://schemas.microsoft.com/office/powerpoint/2010/main" val="588881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46243" y="1057597"/>
            <a:ext cx="8296758" cy="2421464"/>
          </a:xfrm>
        </p:spPr>
        <p:txBody>
          <a:bodyPr>
            <a:noAutofit/>
          </a:bodyPr>
          <a:lstStyle/>
          <a:p>
            <a:r>
              <a:rPr lang="cs-CZ" sz="5400" b="1" dirty="0"/>
              <a:t>SPASENÍ SKRZE SKUTKY</a:t>
            </a:r>
            <a:r>
              <a:rPr lang="cs-CZ" sz="5400" b="1" dirty="0" smtClean="0"/>
              <a:t>???</a:t>
            </a:r>
            <a:r>
              <a:rPr lang="cs-CZ" sz="5400" b="1" dirty="0"/>
              <a:t/>
            </a:r>
            <a:br>
              <a:rPr lang="cs-CZ" sz="5400" b="1" dirty="0"/>
            </a:br>
            <a:endParaRPr lang="cs-CZ" sz="5400" b="1" dirty="0"/>
          </a:p>
        </p:txBody>
      </p:sp>
      <p:sp>
        <p:nvSpPr>
          <p:cNvPr id="3" name="Podnadpis 2"/>
          <p:cNvSpPr>
            <a:spLocks noGrp="1"/>
          </p:cNvSpPr>
          <p:nvPr>
            <p:ph type="subTitle" idx="1"/>
          </p:nvPr>
        </p:nvSpPr>
        <p:spPr/>
        <p:txBody>
          <a:bodyPr/>
          <a:lstStyle/>
          <a:p>
            <a:endParaRPr lang="cs-CZ" dirty="0" smtClean="0"/>
          </a:p>
          <a:p>
            <a:endParaRPr lang="cs-CZ" dirty="0"/>
          </a:p>
          <a:p>
            <a:r>
              <a:rPr lang="cs-CZ" dirty="0" smtClean="0"/>
              <a:t>Dáša Pospíšilová, 24. 1. 2016</a:t>
            </a:r>
          </a:p>
          <a:p>
            <a:endParaRPr lang="cs-CZ" dirty="0"/>
          </a:p>
        </p:txBody>
      </p:sp>
      <p:sp>
        <p:nvSpPr>
          <p:cNvPr id="4" name="Nadpis 1"/>
          <p:cNvSpPr txBox="1">
            <a:spLocks/>
          </p:cNvSpPr>
          <p:nvPr/>
        </p:nvSpPr>
        <p:spPr>
          <a:xfrm>
            <a:off x="3962399" y="2819032"/>
            <a:ext cx="7197726" cy="242146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dirty="0" smtClean="0"/>
              <a:t/>
            </a:r>
            <a:br>
              <a:rPr lang="cs-CZ" dirty="0" smtClean="0"/>
            </a:br>
            <a:r>
              <a:rPr lang="cs-CZ" sz="4000" dirty="0" smtClean="0"/>
              <a:t>Nejen víra, ale i skutek…</a:t>
            </a:r>
            <a:r>
              <a:rPr lang="cs-CZ" dirty="0" smtClean="0"/>
              <a:t/>
            </a:r>
            <a:br>
              <a:rPr lang="cs-CZ" dirty="0" smtClean="0"/>
            </a:br>
            <a:endParaRPr lang="cs-CZ" dirty="0"/>
          </a:p>
        </p:txBody>
      </p:sp>
    </p:spTree>
    <p:extLst>
      <p:ext uri="{BB962C8B-B14F-4D97-AF65-F5344CB8AC3E}">
        <p14:creationId xmlns:p14="http://schemas.microsoft.com/office/powerpoint/2010/main" val="1349743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
                                        <p:tgtEl>
                                          <p:spTgt spid="4"/>
                                        </p:tgtEl>
                                      </p:cBhvr>
                                    </p:animEffect>
                                    <p:anim calcmode="lin" valueType="num">
                                      <p:cBhvr>
                                        <p:cTn id="17" dur="400" fill="hold"/>
                                        <p:tgtEl>
                                          <p:spTgt spid="4"/>
                                        </p:tgtEl>
                                        <p:attrNameLst>
                                          <p:attrName>ppt_x</p:attrName>
                                        </p:attrNameLst>
                                      </p:cBhvr>
                                      <p:tavLst>
                                        <p:tav tm="0">
                                          <p:val>
                                            <p:strVal val="#ppt_x"/>
                                          </p:val>
                                        </p:tav>
                                        <p:tav tm="100000">
                                          <p:val>
                                            <p:strVal val="#ppt_x"/>
                                          </p:val>
                                        </p:tav>
                                      </p:tavLst>
                                    </p:anim>
                                    <p:anim calcmode="lin" valueType="num">
                                      <p:cBhvr>
                                        <p:cTn id="18" dur="400" fill="hold"/>
                                        <p:tgtEl>
                                          <p:spTgt spid="4"/>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5872" y="117693"/>
            <a:ext cx="11701463" cy="6370975"/>
          </a:xfrm>
          <a:prstGeom prst="rect">
            <a:avLst/>
          </a:prstGeom>
          <a:noFill/>
        </p:spPr>
        <p:txBody>
          <a:bodyPr wrap="square" rtlCol="0">
            <a:spAutoFit/>
          </a:bodyPr>
          <a:lstStyle/>
          <a:p>
            <a:r>
              <a:rPr lang="cs-CZ" sz="2400" b="1" dirty="0">
                <a:solidFill>
                  <a:srgbClr val="FF0000"/>
                </a:solidFill>
              </a:rPr>
              <a:t>Efeským </a:t>
            </a:r>
            <a:r>
              <a:rPr lang="cs-CZ" sz="2400" b="1" dirty="0" smtClean="0">
                <a:solidFill>
                  <a:srgbClr val="FF0000"/>
                </a:solidFill>
              </a:rPr>
              <a:t>2:8-9 </a:t>
            </a:r>
            <a:r>
              <a:rPr lang="cs-CZ" sz="2400" dirty="0"/>
              <a:t>Touto milostí jste skrze víru spaseni. Není to z vás - je to Boží dar; </a:t>
            </a:r>
            <a:r>
              <a:rPr lang="cs-CZ" sz="2400" b="1" dirty="0"/>
              <a:t>9</a:t>
            </a:r>
            <a:r>
              <a:rPr lang="cs-CZ" sz="2400" dirty="0"/>
              <a:t> není to ze skutků, aby se nikdo nechlubil</a:t>
            </a:r>
            <a:r>
              <a:rPr lang="cs-CZ" sz="2400" dirty="0" smtClean="0"/>
              <a:t>.</a:t>
            </a:r>
          </a:p>
          <a:p>
            <a:endParaRPr lang="cs-CZ" sz="2400" dirty="0"/>
          </a:p>
          <a:p>
            <a:r>
              <a:rPr lang="cs-CZ" sz="2400" b="1" dirty="0">
                <a:solidFill>
                  <a:srgbClr val="FF0000"/>
                </a:solidFill>
              </a:rPr>
              <a:t>Jakub 2:14-26</a:t>
            </a:r>
            <a:r>
              <a:rPr lang="cs-CZ" sz="2400" dirty="0">
                <a:solidFill>
                  <a:srgbClr val="FF0000"/>
                </a:solidFill>
              </a:rPr>
              <a:t> </a:t>
            </a:r>
            <a:r>
              <a:rPr lang="cs-CZ" sz="2400" dirty="0"/>
              <a:t>K čemu to je, bratři moji, když někdo tvrdí, že má víru, ale neprojevuje se to skutky? Copak ho taková víra zachrání? 15 Co když bratr nebo sestra nebudou mít co jíst anebo co na sebe? 16 Když jim řeknete: "Jděte v pokoji, ať je vám teplo a dobře se najezte," ale nedáte jim, co potřebují k životu, k čemu to bude? 17 Právě tak víra bez skutků, víra sama o sobě, je mrtvá. 18 Někdo na to řekne: "Jeden má víru, druhý zase skutky." Nuže, ukaž mi tu svou víru bez skutků a já ti ukážu svou víru na svých skutcích. 19 Ty věříš, že je jediný Bůh? Dobře děláš. Tomu ale věří i démoni - a třesou se! 20 Kdy už pochopíš, ty blázne, že víra bez skutků je jalová? 21 Nebyl snad náš otec Abraham ospravedlněn na základě skutků, když přinesl svého syna Izáka na oltář? 22 Vidíš? Víra podporovala jeho skutky a díky těm skutkům jeho víra došla naplnění! 23 Tak se stalo, co říká Písmo: "Abraham uvěřil Bohu a to mu bylo počítáno za spravedlnost" a byl označen za Božího přítele. 24 Vidíte? Člověk je ospravedlňován díky skutkům, a ne jen díky víře. 25 Nebyla podobně na základě skutků ospravedlněna také nevěstka </a:t>
            </a:r>
            <a:r>
              <a:rPr lang="cs-CZ" sz="2400" dirty="0" err="1"/>
              <a:t>Rachab</a:t>
            </a:r>
            <a:r>
              <a:rPr lang="cs-CZ" sz="2400" dirty="0"/>
              <a:t>, když přijala ony špehy a potom je poslala pryč jinudy? 26 Takže: jako je tělo bez ducha mrtvé, stejně tak je mrtvá i víra bez skutků.</a:t>
            </a:r>
            <a:endParaRPr lang="en-US" sz="2400" dirty="0"/>
          </a:p>
        </p:txBody>
      </p:sp>
      <p:sp>
        <p:nvSpPr>
          <p:cNvPr id="6" name="Rectangle 5"/>
          <p:cNvSpPr/>
          <p:nvPr/>
        </p:nvSpPr>
        <p:spPr>
          <a:xfrm>
            <a:off x="4207565" y="6488668"/>
            <a:ext cx="7984435" cy="369332"/>
          </a:xfrm>
          <a:prstGeom prst="rect">
            <a:avLst/>
          </a:prstGeom>
        </p:spPr>
        <p:txBody>
          <a:bodyPr wrap="square">
            <a:spAutoFit/>
          </a:bodyPr>
          <a:lstStyle/>
          <a:p>
            <a:pPr algn="r"/>
            <a:r>
              <a:rPr lang="cs-CZ" b="1" dirty="0">
                <a:solidFill>
                  <a:schemeClr val="accent6">
                    <a:lumMod val="50000"/>
                  </a:schemeClr>
                </a:solidFill>
              </a:rPr>
              <a:t>SPASENÍ SKRZE SKUTKY</a:t>
            </a:r>
            <a:r>
              <a:rPr lang="cs-CZ" dirty="0">
                <a:solidFill>
                  <a:schemeClr val="accent6">
                    <a:lumMod val="50000"/>
                  </a:schemeClr>
                </a:solidFill>
              </a:rPr>
              <a:t> Nejen víra, ale i skutek…Dáša Pospíšilová, 24. 1. 2016</a:t>
            </a:r>
          </a:p>
        </p:txBody>
      </p:sp>
    </p:spTree>
    <p:extLst>
      <p:ext uri="{BB962C8B-B14F-4D97-AF65-F5344CB8AC3E}">
        <p14:creationId xmlns:p14="http://schemas.microsoft.com/office/powerpoint/2010/main" val="1865182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
                                        <p:tgtEl>
                                          <p:spTgt spid="5">
                                            <p:txEl>
                                              <p:pRg st="0" end="0"/>
                                            </p:txEl>
                                          </p:spTgt>
                                        </p:tgtEl>
                                      </p:cBhvr>
                                    </p:animEffect>
                                    <p:anim calcmode="lin" valueType="num">
                                      <p:cBhvr>
                                        <p:cTn id="8"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5">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100"/>
                                        <p:tgtEl>
                                          <p:spTgt spid="5">
                                            <p:txEl>
                                              <p:pRg st="2" end="2"/>
                                            </p:txEl>
                                          </p:spTgt>
                                        </p:tgtEl>
                                      </p:cBhvr>
                                    </p:animEffect>
                                    <p:anim calcmode="lin" valueType="num">
                                      <p:cBhvr>
                                        <p:cTn id="17" dur="4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8" dur="400" fill="hold"/>
                                        <p:tgtEl>
                                          <p:spTgt spid="5">
                                            <p:txEl>
                                              <p:pRg st="2" end="2"/>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5">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5">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85750" y="285750"/>
            <a:ext cx="11701463" cy="6494085"/>
          </a:xfrm>
          <a:prstGeom prst="rect">
            <a:avLst/>
          </a:prstGeom>
          <a:noFill/>
        </p:spPr>
        <p:txBody>
          <a:bodyPr wrap="square" rtlCol="0">
            <a:spAutoFit/>
          </a:bodyPr>
          <a:lstStyle/>
          <a:p>
            <a:r>
              <a:rPr lang="cs-CZ" sz="3200" dirty="0"/>
              <a:t>Pokud je tedy spasení i </a:t>
            </a:r>
            <a:r>
              <a:rPr lang="cs-CZ" sz="3200" b="1" dirty="0">
                <a:solidFill>
                  <a:srgbClr val="FF0000"/>
                </a:solidFill>
              </a:rPr>
              <a:t>skrze skutky</a:t>
            </a:r>
            <a:r>
              <a:rPr lang="cs-CZ" sz="3200" dirty="0"/>
              <a:t>, </a:t>
            </a:r>
            <a:r>
              <a:rPr lang="cs-CZ" sz="3200" dirty="0" smtClean="0"/>
              <a:t/>
            </a:r>
            <a:br>
              <a:rPr lang="cs-CZ" sz="3200" dirty="0" smtClean="0"/>
            </a:br>
            <a:r>
              <a:rPr lang="cs-CZ" sz="3200" dirty="0" smtClean="0"/>
              <a:t>								 musím </a:t>
            </a:r>
            <a:r>
              <a:rPr lang="cs-CZ" sz="3200" dirty="0"/>
              <a:t>vědět, </a:t>
            </a:r>
            <a:r>
              <a:rPr lang="cs-CZ" sz="3200" b="1" dirty="0" smtClean="0">
                <a:solidFill>
                  <a:srgbClr val="FF0000"/>
                </a:solidFill>
              </a:rPr>
              <a:t>skrze </a:t>
            </a:r>
            <a:r>
              <a:rPr lang="cs-CZ" sz="3200" b="1" dirty="0">
                <a:solidFill>
                  <a:srgbClr val="FF0000"/>
                </a:solidFill>
              </a:rPr>
              <a:t>jaké</a:t>
            </a:r>
            <a:r>
              <a:rPr lang="cs-CZ" sz="3200" b="1" dirty="0" smtClean="0">
                <a:solidFill>
                  <a:srgbClr val="FF0000"/>
                </a:solidFill>
              </a:rPr>
              <a:t>?</a:t>
            </a:r>
          </a:p>
          <a:p>
            <a:endParaRPr lang="cs-CZ" sz="3200" b="1" dirty="0">
              <a:solidFill>
                <a:srgbClr val="FF0000"/>
              </a:solidFill>
            </a:endParaRPr>
          </a:p>
          <a:p>
            <a:r>
              <a:rPr lang="cs-CZ" sz="3200" b="1" dirty="0" smtClean="0">
                <a:solidFill>
                  <a:srgbClr val="FF0000"/>
                </a:solidFill>
              </a:rPr>
              <a:t>Efezským </a:t>
            </a:r>
            <a:r>
              <a:rPr lang="cs-CZ" sz="3200" b="1" dirty="0">
                <a:solidFill>
                  <a:srgbClr val="FF0000"/>
                </a:solidFill>
              </a:rPr>
              <a:t>2, 10</a:t>
            </a:r>
            <a:r>
              <a:rPr lang="cs-CZ" sz="3200" dirty="0">
                <a:solidFill>
                  <a:srgbClr val="FF0000"/>
                </a:solidFill>
              </a:rPr>
              <a:t> </a:t>
            </a:r>
            <a:r>
              <a:rPr lang="cs-CZ" sz="3200" dirty="0"/>
              <a:t>Jsme přece jeho dílo! </a:t>
            </a:r>
            <a:r>
              <a:rPr lang="cs-CZ" sz="3200" b="1" dirty="0"/>
              <a:t>Bůh nás v Kristu Ježíši stvořil k</a:t>
            </a:r>
            <a:r>
              <a:rPr lang="cs-CZ" sz="3200" dirty="0"/>
              <a:t> </a:t>
            </a:r>
            <a:r>
              <a:rPr lang="cs-CZ" sz="3200" b="1" dirty="0"/>
              <a:t>dobrým skutkům, které předem připravil, abychom se jim </a:t>
            </a:r>
            <a:r>
              <a:rPr lang="cs-CZ" sz="3200" b="1" dirty="0" smtClean="0"/>
              <a:t>věnovali</a:t>
            </a:r>
          </a:p>
          <a:p>
            <a:endParaRPr lang="cs-CZ" sz="3200" b="1" dirty="0"/>
          </a:p>
          <a:p>
            <a:r>
              <a:rPr lang="cs-CZ" sz="3200" dirty="0" smtClean="0"/>
              <a:t>Anebo </a:t>
            </a:r>
            <a:r>
              <a:rPr lang="cs-CZ" sz="3200" dirty="0"/>
              <a:t>naopak…</a:t>
            </a:r>
            <a:r>
              <a:rPr lang="cs-CZ" sz="3200" b="1" dirty="0">
                <a:solidFill>
                  <a:srgbClr val="FF0000"/>
                </a:solidFill>
              </a:rPr>
              <a:t>skrze jaké skutky nebudeme spasení</a:t>
            </a:r>
            <a:r>
              <a:rPr lang="cs-CZ" sz="3200" b="1" dirty="0" smtClean="0">
                <a:solidFill>
                  <a:srgbClr val="FF0000"/>
                </a:solidFill>
              </a:rPr>
              <a:t>???</a:t>
            </a:r>
          </a:p>
          <a:p>
            <a:r>
              <a:rPr lang="cs-CZ" sz="3200" dirty="0"/>
              <a:t/>
            </a:r>
            <a:br>
              <a:rPr lang="cs-CZ" sz="3200" dirty="0"/>
            </a:br>
            <a:r>
              <a:rPr lang="cs-CZ" sz="3200" b="1" dirty="0" err="1">
                <a:solidFill>
                  <a:srgbClr val="FF0000"/>
                </a:solidFill>
              </a:rPr>
              <a:t>Galatským</a:t>
            </a:r>
            <a:r>
              <a:rPr lang="cs-CZ" sz="3200" b="1" dirty="0">
                <a:solidFill>
                  <a:srgbClr val="FF0000"/>
                </a:solidFill>
              </a:rPr>
              <a:t> </a:t>
            </a:r>
            <a:r>
              <a:rPr lang="cs-CZ" sz="3200" b="1" dirty="0" smtClean="0">
                <a:solidFill>
                  <a:srgbClr val="FF0000"/>
                </a:solidFill>
              </a:rPr>
              <a:t>2:16</a:t>
            </a:r>
            <a:r>
              <a:rPr lang="cs-CZ" sz="3200" dirty="0" smtClean="0">
                <a:solidFill>
                  <a:srgbClr val="FF0000"/>
                </a:solidFill>
              </a:rPr>
              <a:t> </a:t>
            </a:r>
            <a:r>
              <a:rPr lang="is-IS" sz="3200" dirty="0" smtClean="0"/>
              <a:t>…k</a:t>
            </a:r>
            <a:r>
              <a:rPr lang="cs-CZ" sz="3200" dirty="0" err="1" smtClean="0"/>
              <a:t>dyž</a:t>
            </a:r>
            <a:r>
              <a:rPr lang="cs-CZ" sz="3200" dirty="0" smtClean="0"/>
              <a:t> </a:t>
            </a:r>
            <a:r>
              <a:rPr lang="cs-CZ" sz="3200" dirty="0"/>
              <a:t>[však] víme, že člověk není ospravedlňován ze skutků Zákona, nýbrž skrze víru v Ježíše Krista, i my jsme v Krista Ježíše uvěřili, abychom byli ospravedlněni z víry Kristovy, a ne ze skutků Zákona, protože </a:t>
            </a:r>
            <a:r>
              <a:rPr lang="cs-CZ" sz="3200" b="1" dirty="0"/>
              <a:t>ze skutků Zákona nebude ospravedlněn žádný člověk</a:t>
            </a:r>
            <a:r>
              <a:rPr lang="cs-CZ" sz="3200" dirty="0"/>
              <a:t>.</a:t>
            </a:r>
            <a:endParaRPr lang="en-US" sz="3200" dirty="0"/>
          </a:p>
        </p:txBody>
      </p:sp>
      <p:sp>
        <p:nvSpPr>
          <p:cNvPr id="6" name="Rectangle 5"/>
          <p:cNvSpPr/>
          <p:nvPr/>
        </p:nvSpPr>
        <p:spPr>
          <a:xfrm>
            <a:off x="4207565" y="6488668"/>
            <a:ext cx="7984435" cy="369332"/>
          </a:xfrm>
          <a:prstGeom prst="rect">
            <a:avLst/>
          </a:prstGeom>
        </p:spPr>
        <p:txBody>
          <a:bodyPr wrap="square">
            <a:spAutoFit/>
          </a:bodyPr>
          <a:lstStyle/>
          <a:p>
            <a:pPr algn="r"/>
            <a:r>
              <a:rPr lang="cs-CZ" b="1" dirty="0">
                <a:solidFill>
                  <a:schemeClr val="accent6">
                    <a:lumMod val="50000"/>
                  </a:schemeClr>
                </a:solidFill>
              </a:rPr>
              <a:t>SPASENÍ SKRZE SKUTKY</a:t>
            </a:r>
            <a:r>
              <a:rPr lang="cs-CZ" dirty="0">
                <a:solidFill>
                  <a:schemeClr val="accent6">
                    <a:lumMod val="50000"/>
                  </a:schemeClr>
                </a:solidFill>
              </a:rPr>
              <a:t> Nejen víra, ale i skutek…Dáša Pospíšilová, 24. 1. 2016</a:t>
            </a:r>
          </a:p>
        </p:txBody>
      </p:sp>
    </p:spTree>
    <p:extLst>
      <p:ext uri="{BB962C8B-B14F-4D97-AF65-F5344CB8AC3E}">
        <p14:creationId xmlns:p14="http://schemas.microsoft.com/office/powerpoint/2010/main" val="71263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
                                        <p:tgtEl>
                                          <p:spTgt spid="5">
                                            <p:txEl>
                                              <p:pRg st="0" end="0"/>
                                            </p:txEl>
                                          </p:spTgt>
                                        </p:tgtEl>
                                      </p:cBhvr>
                                    </p:animEffect>
                                    <p:anim calcmode="lin" valueType="num">
                                      <p:cBhvr>
                                        <p:cTn id="8"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5">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100"/>
                                        <p:tgtEl>
                                          <p:spTgt spid="5">
                                            <p:txEl>
                                              <p:pRg st="2" end="2"/>
                                            </p:txEl>
                                          </p:spTgt>
                                        </p:tgtEl>
                                      </p:cBhvr>
                                    </p:animEffect>
                                    <p:anim calcmode="lin" valueType="num">
                                      <p:cBhvr>
                                        <p:cTn id="17" dur="4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8" dur="400" fill="hold"/>
                                        <p:tgtEl>
                                          <p:spTgt spid="5">
                                            <p:txEl>
                                              <p:pRg st="2" end="2"/>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5">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5">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100"/>
                                        <p:tgtEl>
                                          <p:spTgt spid="5">
                                            <p:txEl>
                                              <p:pRg st="4" end="4"/>
                                            </p:txEl>
                                          </p:spTgt>
                                        </p:tgtEl>
                                      </p:cBhvr>
                                    </p:animEffect>
                                    <p:anim calcmode="lin" valueType="num">
                                      <p:cBhvr>
                                        <p:cTn id="26" dur="4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7" dur="400" fill="hold"/>
                                        <p:tgtEl>
                                          <p:spTgt spid="5">
                                            <p:txEl>
                                              <p:pRg st="4" end="4"/>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5">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5">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fade">
                                      <p:cBhvr>
                                        <p:cTn id="34" dur="100"/>
                                        <p:tgtEl>
                                          <p:spTgt spid="5">
                                            <p:txEl>
                                              <p:pRg st="5" end="5"/>
                                            </p:txEl>
                                          </p:spTgt>
                                        </p:tgtEl>
                                      </p:cBhvr>
                                    </p:animEffect>
                                    <p:anim calcmode="lin" valueType="num">
                                      <p:cBhvr>
                                        <p:cTn id="35" dur="4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6" dur="400" fill="hold"/>
                                        <p:tgtEl>
                                          <p:spTgt spid="5">
                                            <p:txEl>
                                              <p:pRg st="5" end="5"/>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5">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5">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59177" y="882099"/>
            <a:ext cx="9494354" cy="5016758"/>
          </a:xfrm>
          <a:prstGeom prst="rect">
            <a:avLst/>
          </a:prstGeom>
          <a:noFill/>
        </p:spPr>
        <p:txBody>
          <a:bodyPr wrap="square" rtlCol="0">
            <a:spAutoFit/>
          </a:bodyPr>
          <a:lstStyle/>
          <a:p>
            <a:r>
              <a:rPr lang="cs-CZ" sz="3200" b="1" dirty="0" smtClean="0"/>
              <a:t>Když </a:t>
            </a:r>
            <a:r>
              <a:rPr lang="cs-CZ" sz="3200" b="1" dirty="0">
                <a:solidFill>
                  <a:srgbClr val="FF0000"/>
                </a:solidFill>
              </a:rPr>
              <a:t>budu konat </a:t>
            </a:r>
            <a:r>
              <a:rPr lang="cs-CZ" sz="3200" b="1" dirty="0"/>
              <a:t>ty dobré skutky, </a:t>
            </a:r>
            <a:r>
              <a:rPr lang="cs-CZ" sz="3200" b="1" dirty="0" smtClean="0"/>
              <a:t/>
            </a:r>
            <a:br>
              <a:rPr lang="cs-CZ" sz="3200" b="1" dirty="0" smtClean="0"/>
            </a:br>
            <a:r>
              <a:rPr lang="cs-CZ" sz="3200" b="1" dirty="0" smtClean="0"/>
              <a:t>								   tak </a:t>
            </a:r>
            <a:r>
              <a:rPr lang="cs-CZ" sz="3200" b="1" dirty="0"/>
              <a:t>mě to </a:t>
            </a:r>
            <a:r>
              <a:rPr lang="cs-CZ" sz="3200" b="1" dirty="0">
                <a:solidFill>
                  <a:srgbClr val="FF0000"/>
                </a:solidFill>
              </a:rPr>
              <a:t>zachrání</a:t>
            </a:r>
            <a:r>
              <a:rPr lang="cs-CZ" sz="3200" b="1" dirty="0" smtClean="0">
                <a:solidFill>
                  <a:srgbClr val="FF0000"/>
                </a:solidFill>
              </a:rPr>
              <a:t>???</a:t>
            </a:r>
          </a:p>
          <a:p>
            <a:endParaRPr lang="cs-CZ" sz="3200" dirty="0" smtClean="0">
              <a:solidFill>
                <a:srgbClr val="FF0000"/>
              </a:solidFill>
            </a:endParaRPr>
          </a:p>
          <a:p>
            <a:endParaRPr lang="cs-CZ" sz="3200" dirty="0" smtClean="0">
              <a:solidFill>
                <a:srgbClr val="FF0000"/>
              </a:solidFill>
            </a:endParaRPr>
          </a:p>
          <a:p>
            <a:endParaRPr lang="cs-CZ" sz="3200" dirty="0">
              <a:solidFill>
                <a:srgbClr val="FF0000"/>
              </a:solidFill>
            </a:endParaRPr>
          </a:p>
          <a:p>
            <a:r>
              <a:rPr lang="cs-CZ" sz="3200" b="1" dirty="0" smtClean="0"/>
              <a:t>Nová </a:t>
            </a:r>
            <a:r>
              <a:rPr lang="cs-CZ" sz="3200" b="1" dirty="0"/>
              <a:t>série</a:t>
            </a:r>
            <a:r>
              <a:rPr lang="cs-CZ" sz="3200" dirty="0"/>
              <a:t>: </a:t>
            </a:r>
            <a:r>
              <a:rPr lang="cs-CZ" sz="3200" b="1" dirty="0" smtClean="0">
                <a:solidFill>
                  <a:srgbClr val="FF0000"/>
                </a:solidFill>
              </a:rPr>
              <a:t>Církev </a:t>
            </a:r>
            <a:r>
              <a:rPr lang="cs-CZ" sz="3200" b="1" dirty="0">
                <a:solidFill>
                  <a:srgbClr val="FF0000"/>
                </a:solidFill>
              </a:rPr>
              <a:t>tu není pro sebe</a:t>
            </a:r>
            <a:r>
              <a:rPr lang="cs-CZ" sz="3200" dirty="0" smtClean="0">
                <a:solidFill>
                  <a:srgbClr val="FF0000"/>
                </a:solidFill>
              </a:rPr>
              <a:t>!!!</a:t>
            </a:r>
          </a:p>
          <a:p>
            <a:endParaRPr lang="cs-CZ" sz="3200" dirty="0" smtClean="0">
              <a:solidFill>
                <a:srgbClr val="FF0000"/>
              </a:solidFill>
            </a:endParaRPr>
          </a:p>
          <a:p>
            <a:endParaRPr lang="cs-CZ" sz="3200" dirty="0">
              <a:solidFill>
                <a:srgbClr val="FF0000"/>
              </a:solidFill>
            </a:endParaRPr>
          </a:p>
          <a:p>
            <a:endParaRPr lang="cs-CZ" sz="3200" dirty="0">
              <a:solidFill>
                <a:srgbClr val="FF0000"/>
              </a:solidFill>
            </a:endParaRPr>
          </a:p>
          <a:p>
            <a:r>
              <a:rPr lang="cs-CZ" sz="3200" b="1" dirty="0" smtClean="0"/>
              <a:t>Moje </a:t>
            </a:r>
            <a:r>
              <a:rPr lang="cs-CZ" sz="3200" b="1" dirty="0"/>
              <a:t>skutky mohou </a:t>
            </a:r>
            <a:r>
              <a:rPr lang="cs-CZ" sz="3200" b="1" dirty="0">
                <a:solidFill>
                  <a:srgbClr val="FF0000"/>
                </a:solidFill>
              </a:rPr>
              <a:t>zachránit někoho jiného!!!</a:t>
            </a:r>
            <a:endParaRPr lang="en-US" sz="3200" dirty="0"/>
          </a:p>
        </p:txBody>
      </p:sp>
      <p:sp>
        <p:nvSpPr>
          <p:cNvPr id="2" name="Rectangle 1"/>
          <p:cNvSpPr/>
          <p:nvPr/>
        </p:nvSpPr>
        <p:spPr>
          <a:xfrm>
            <a:off x="4207565" y="6488668"/>
            <a:ext cx="7984435" cy="369332"/>
          </a:xfrm>
          <a:prstGeom prst="rect">
            <a:avLst/>
          </a:prstGeom>
        </p:spPr>
        <p:txBody>
          <a:bodyPr wrap="square">
            <a:spAutoFit/>
          </a:bodyPr>
          <a:lstStyle/>
          <a:p>
            <a:pPr algn="r"/>
            <a:r>
              <a:rPr lang="cs-CZ" b="1" dirty="0">
                <a:solidFill>
                  <a:schemeClr val="accent6">
                    <a:lumMod val="50000"/>
                  </a:schemeClr>
                </a:solidFill>
              </a:rPr>
              <a:t>SPASENÍ SKRZE SKUTKY</a:t>
            </a:r>
            <a:r>
              <a:rPr lang="cs-CZ" dirty="0">
                <a:solidFill>
                  <a:schemeClr val="accent6">
                    <a:lumMod val="50000"/>
                  </a:schemeClr>
                </a:solidFill>
              </a:rPr>
              <a:t> Nejen víra, ale i skutek…Dáša Pospíšilová, 24. 1. 2016</a:t>
            </a:r>
          </a:p>
        </p:txBody>
      </p:sp>
    </p:spTree>
    <p:extLst>
      <p:ext uri="{BB962C8B-B14F-4D97-AF65-F5344CB8AC3E}">
        <p14:creationId xmlns:p14="http://schemas.microsoft.com/office/powerpoint/2010/main" val="18616277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
                                        <p:tgtEl>
                                          <p:spTgt spid="5">
                                            <p:txEl>
                                              <p:pRg st="0" end="0"/>
                                            </p:txEl>
                                          </p:spTgt>
                                        </p:tgtEl>
                                      </p:cBhvr>
                                    </p:animEffect>
                                    <p:anim calcmode="lin" valueType="num">
                                      <p:cBhvr>
                                        <p:cTn id="8"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5">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100"/>
                                        <p:tgtEl>
                                          <p:spTgt spid="5">
                                            <p:txEl>
                                              <p:pRg st="4" end="4"/>
                                            </p:txEl>
                                          </p:spTgt>
                                        </p:tgtEl>
                                      </p:cBhvr>
                                    </p:animEffect>
                                    <p:anim calcmode="lin" valueType="num">
                                      <p:cBhvr>
                                        <p:cTn id="17" dur="4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8" dur="400" fill="hold"/>
                                        <p:tgtEl>
                                          <p:spTgt spid="5">
                                            <p:txEl>
                                              <p:pRg st="4" end="4"/>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5">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5">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animEffect transition="in" filter="fade">
                                      <p:cBhvr>
                                        <p:cTn id="25" dur="100"/>
                                        <p:tgtEl>
                                          <p:spTgt spid="5">
                                            <p:txEl>
                                              <p:pRg st="8" end="8"/>
                                            </p:txEl>
                                          </p:spTgt>
                                        </p:tgtEl>
                                      </p:cBhvr>
                                    </p:animEffect>
                                    <p:anim calcmode="lin" valueType="num">
                                      <p:cBhvr>
                                        <p:cTn id="26" dur="4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27" dur="400" fill="hold"/>
                                        <p:tgtEl>
                                          <p:spTgt spid="5">
                                            <p:txEl>
                                              <p:pRg st="8" end="8"/>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5">
                                            <p:txEl>
                                              <p:pRg st="8" end="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5">
                                            <p:txEl>
                                              <p:pRg st="8" end="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6359" y="662089"/>
            <a:ext cx="11846615" cy="5755422"/>
          </a:xfrm>
          <a:prstGeom prst="rect">
            <a:avLst/>
          </a:prstGeom>
          <a:noFill/>
        </p:spPr>
        <p:txBody>
          <a:bodyPr wrap="square" rtlCol="0">
            <a:spAutoFit/>
          </a:bodyPr>
          <a:lstStyle/>
          <a:p>
            <a:r>
              <a:rPr lang="cs-CZ" sz="3200" b="1" dirty="0"/>
              <a:t>Co z toho pro nás tedy </a:t>
            </a:r>
            <a:r>
              <a:rPr lang="cs-CZ" sz="3200" b="1" dirty="0">
                <a:solidFill>
                  <a:srgbClr val="FF0000"/>
                </a:solidFill>
              </a:rPr>
              <a:t>vyplývá</a:t>
            </a:r>
            <a:r>
              <a:rPr lang="cs-CZ" sz="3200" b="1" dirty="0" smtClean="0">
                <a:solidFill>
                  <a:srgbClr val="FF0000"/>
                </a:solidFill>
              </a:rPr>
              <a:t>:</a:t>
            </a:r>
          </a:p>
          <a:p>
            <a:endParaRPr lang="cs-CZ" sz="3200" b="1" dirty="0">
              <a:solidFill>
                <a:srgbClr val="FF0000"/>
              </a:solidFill>
            </a:endParaRPr>
          </a:p>
          <a:p>
            <a:pPr marL="457200" indent="-457200">
              <a:buFont typeface="Arial" charset="0"/>
              <a:buChar char="•"/>
            </a:pPr>
            <a:r>
              <a:rPr lang="cs-CZ" sz="3200" b="1" dirty="0" smtClean="0"/>
              <a:t>Spasení </a:t>
            </a:r>
            <a:r>
              <a:rPr lang="cs-CZ" sz="3200" b="1" dirty="0"/>
              <a:t>je z víry, ale živá víra </a:t>
            </a:r>
            <a:r>
              <a:rPr lang="cs-CZ" sz="3200" b="1" dirty="0">
                <a:solidFill>
                  <a:srgbClr val="FF0000"/>
                </a:solidFill>
              </a:rPr>
              <a:t>vyžaduje</a:t>
            </a:r>
            <a:r>
              <a:rPr lang="cs-CZ" sz="3200" b="1" dirty="0"/>
              <a:t> </a:t>
            </a:r>
            <a:r>
              <a:rPr lang="cs-CZ" sz="3200" b="1" dirty="0">
                <a:solidFill>
                  <a:srgbClr val="FF0000"/>
                </a:solidFill>
              </a:rPr>
              <a:t>skutky víry</a:t>
            </a:r>
            <a:r>
              <a:rPr lang="cs-CZ" sz="3200" dirty="0">
                <a:solidFill>
                  <a:srgbClr val="FF0000"/>
                </a:solidFill>
              </a:rPr>
              <a:t>!!! </a:t>
            </a:r>
            <a:r>
              <a:rPr lang="cs-CZ" sz="3200" b="1" dirty="0">
                <a:solidFill>
                  <a:srgbClr val="FF0000"/>
                </a:solidFill>
              </a:rPr>
              <a:t>(z vděčnosti</a:t>
            </a:r>
            <a:r>
              <a:rPr lang="cs-CZ" sz="3200" dirty="0" smtClean="0">
                <a:solidFill>
                  <a:srgbClr val="FF0000"/>
                </a:solidFill>
              </a:rPr>
              <a:t>)</a:t>
            </a:r>
            <a:endParaRPr lang="cs-CZ" sz="3200" dirty="0" smtClean="0">
              <a:solidFill>
                <a:srgbClr val="FF0000"/>
              </a:solidFill>
            </a:endParaRPr>
          </a:p>
          <a:p>
            <a:endParaRPr lang="cs-CZ" sz="3200" dirty="0">
              <a:solidFill>
                <a:srgbClr val="FF0000"/>
              </a:solidFill>
            </a:endParaRPr>
          </a:p>
          <a:p>
            <a:pPr marL="457200" indent="-457200">
              <a:buFont typeface="Arial" charset="0"/>
              <a:buChar char="•"/>
            </a:pPr>
            <a:r>
              <a:rPr lang="cs-CZ" sz="3200" b="1" dirty="0" smtClean="0"/>
              <a:t>Spasení </a:t>
            </a:r>
            <a:r>
              <a:rPr lang="cs-CZ" sz="3200" b="1" dirty="0">
                <a:solidFill>
                  <a:srgbClr val="FF0000"/>
                </a:solidFill>
              </a:rPr>
              <a:t>není ze skutků Zákona!!! </a:t>
            </a:r>
            <a:r>
              <a:rPr lang="cs-CZ" sz="3200" b="1" dirty="0" smtClean="0">
                <a:solidFill>
                  <a:srgbClr val="FF0000"/>
                </a:solidFill>
              </a:rPr>
              <a:t>(nechtěj se zalíbit…)</a:t>
            </a:r>
            <a:endParaRPr lang="cs-CZ" sz="3200" b="1" dirty="0">
              <a:solidFill>
                <a:srgbClr val="FF0000"/>
              </a:solidFill>
            </a:endParaRPr>
          </a:p>
          <a:p>
            <a:pPr marL="457200" indent="-457200">
              <a:buFont typeface="Arial" charset="0"/>
              <a:buChar char="•"/>
            </a:pPr>
            <a:endParaRPr lang="cs-CZ" sz="3200" b="1" dirty="0">
              <a:solidFill>
                <a:srgbClr val="FF0000"/>
              </a:solidFill>
            </a:endParaRPr>
          </a:p>
          <a:p>
            <a:pPr lvl="1"/>
            <a:r>
              <a:rPr lang="cs-CZ" sz="4800" b="1" dirty="0" smtClean="0">
                <a:solidFill>
                  <a:srgbClr val="FF0000"/>
                </a:solidFill>
              </a:rPr>
              <a:t>PRAKTICKY</a:t>
            </a:r>
            <a:r>
              <a:rPr lang="cs-CZ" sz="3200" dirty="0" smtClean="0">
                <a:solidFill>
                  <a:srgbClr val="FF0000"/>
                </a:solidFill>
              </a:rPr>
              <a:t>:</a:t>
            </a:r>
          </a:p>
          <a:p>
            <a:pPr marL="457200" indent="-457200">
              <a:buFont typeface="Arial" charset="0"/>
              <a:buChar char="•"/>
            </a:pPr>
            <a:endParaRPr lang="cs-CZ" sz="3200" dirty="0" smtClean="0">
              <a:solidFill>
                <a:srgbClr val="FF0000"/>
              </a:solidFill>
            </a:endParaRPr>
          </a:p>
          <a:p>
            <a:pPr lvl="1"/>
            <a:r>
              <a:rPr lang="cs-CZ" sz="3200" b="1" dirty="0" smtClean="0"/>
              <a:t>1. </a:t>
            </a:r>
            <a:r>
              <a:rPr lang="cs-CZ" sz="3200" b="1" dirty="0" smtClean="0">
                <a:solidFill>
                  <a:srgbClr val="FF0000"/>
                </a:solidFill>
              </a:rPr>
              <a:t>Zeptej se jednoho člověka</a:t>
            </a:r>
            <a:r>
              <a:rPr lang="cs-CZ" sz="3200" b="1" dirty="0" smtClean="0"/>
              <a:t>, co pro něj příští týden můžeš udělat!</a:t>
            </a:r>
          </a:p>
          <a:p>
            <a:pPr lvl="1"/>
            <a:r>
              <a:rPr lang="cs-CZ" sz="3200" b="1" dirty="0" smtClean="0"/>
              <a:t>2</a:t>
            </a:r>
            <a:r>
              <a:rPr lang="cs-CZ" sz="3200" b="1" dirty="0"/>
              <a:t>. </a:t>
            </a:r>
            <a:r>
              <a:rPr lang="cs-CZ" sz="3200" b="1" dirty="0">
                <a:solidFill>
                  <a:srgbClr val="FF0000"/>
                </a:solidFill>
              </a:rPr>
              <a:t>Zeptej se </a:t>
            </a:r>
            <a:r>
              <a:rPr lang="cs-CZ" sz="3200" b="1" dirty="0" smtClean="0">
                <a:solidFill>
                  <a:srgbClr val="FF0000"/>
                </a:solidFill>
              </a:rPr>
              <a:t>Boha</a:t>
            </a:r>
            <a:r>
              <a:rPr lang="cs-CZ" sz="3200" b="1" dirty="0"/>
              <a:t>, co pro něj můžeš udělat</a:t>
            </a:r>
            <a:r>
              <a:rPr lang="cs-CZ" sz="3200" b="1" dirty="0" smtClean="0"/>
              <a:t>!</a:t>
            </a:r>
          </a:p>
          <a:p>
            <a:pPr lvl="1"/>
            <a:r>
              <a:rPr lang="cs-CZ" sz="3200" b="1" dirty="0" smtClean="0"/>
              <a:t>3</a:t>
            </a:r>
            <a:r>
              <a:rPr lang="cs-CZ" sz="3200" b="1" dirty="0"/>
              <a:t>. </a:t>
            </a:r>
            <a:r>
              <a:rPr lang="cs-CZ" sz="3200" b="1" dirty="0">
                <a:solidFill>
                  <a:srgbClr val="FF0000"/>
                </a:solidFill>
              </a:rPr>
              <a:t>Vydej svědectví!!!</a:t>
            </a:r>
            <a:endParaRPr lang="en-US" sz="3200" dirty="0"/>
          </a:p>
        </p:txBody>
      </p:sp>
      <p:sp>
        <p:nvSpPr>
          <p:cNvPr id="3" name="Rectangle 2"/>
          <p:cNvSpPr/>
          <p:nvPr/>
        </p:nvSpPr>
        <p:spPr>
          <a:xfrm>
            <a:off x="4207565" y="6488668"/>
            <a:ext cx="7984435" cy="369332"/>
          </a:xfrm>
          <a:prstGeom prst="rect">
            <a:avLst/>
          </a:prstGeom>
        </p:spPr>
        <p:txBody>
          <a:bodyPr wrap="square">
            <a:spAutoFit/>
          </a:bodyPr>
          <a:lstStyle/>
          <a:p>
            <a:pPr algn="r"/>
            <a:r>
              <a:rPr lang="cs-CZ" b="1" dirty="0">
                <a:solidFill>
                  <a:schemeClr val="accent6">
                    <a:lumMod val="50000"/>
                  </a:schemeClr>
                </a:solidFill>
              </a:rPr>
              <a:t>SPASENÍ SKRZE SKUTKY</a:t>
            </a:r>
            <a:r>
              <a:rPr lang="cs-CZ" dirty="0">
                <a:solidFill>
                  <a:schemeClr val="accent6">
                    <a:lumMod val="50000"/>
                  </a:schemeClr>
                </a:solidFill>
              </a:rPr>
              <a:t> Nejen víra, ale i skutek…Dáša Pospíšilová, 24. 1. 2016</a:t>
            </a:r>
          </a:p>
        </p:txBody>
      </p:sp>
    </p:spTree>
    <p:extLst>
      <p:ext uri="{BB962C8B-B14F-4D97-AF65-F5344CB8AC3E}">
        <p14:creationId xmlns:p14="http://schemas.microsoft.com/office/powerpoint/2010/main" val="768093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
                                        <p:tgtEl>
                                          <p:spTgt spid="5">
                                            <p:txEl>
                                              <p:pRg st="0" end="0"/>
                                            </p:txEl>
                                          </p:spTgt>
                                        </p:tgtEl>
                                      </p:cBhvr>
                                    </p:animEffect>
                                    <p:anim calcmode="lin" valueType="num">
                                      <p:cBhvr>
                                        <p:cTn id="8"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5">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100"/>
                                        <p:tgtEl>
                                          <p:spTgt spid="5">
                                            <p:txEl>
                                              <p:pRg st="2" end="2"/>
                                            </p:txEl>
                                          </p:spTgt>
                                        </p:tgtEl>
                                      </p:cBhvr>
                                    </p:animEffect>
                                    <p:anim calcmode="lin" valueType="num">
                                      <p:cBhvr>
                                        <p:cTn id="17" dur="4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8" dur="400" fill="hold"/>
                                        <p:tgtEl>
                                          <p:spTgt spid="5">
                                            <p:txEl>
                                              <p:pRg st="2" end="2"/>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5">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5">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Effect transition="in" filter="fade">
                                      <p:cBhvr>
                                        <p:cTn id="25" dur="100"/>
                                        <p:tgtEl>
                                          <p:spTgt spid="5">
                                            <p:txEl>
                                              <p:pRg st="4" end="4"/>
                                            </p:txEl>
                                          </p:spTgt>
                                        </p:tgtEl>
                                      </p:cBhvr>
                                    </p:animEffect>
                                    <p:anim calcmode="lin" valueType="num">
                                      <p:cBhvr>
                                        <p:cTn id="26" dur="4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7" dur="400" fill="hold"/>
                                        <p:tgtEl>
                                          <p:spTgt spid="5">
                                            <p:txEl>
                                              <p:pRg st="4" end="4"/>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5">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5">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nodeType="click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Effect transition="in" filter="fade">
                                      <p:cBhvr>
                                        <p:cTn id="34" dur="100"/>
                                        <p:tgtEl>
                                          <p:spTgt spid="5">
                                            <p:txEl>
                                              <p:pRg st="6" end="6"/>
                                            </p:txEl>
                                          </p:spTgt>
                                        </p:tgtEl>
                                      </p:cBhvr>
                                    </p:animEffect>
                                    <p:anim calcmode="lin" valueType="num">
                                      <p:cBhvr>
                                        <p:cTn id="35" dur="4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6" dur="400" fill="hold"/>
                                        <p:tgtEl>
                                          <p:spTgt spid="5">
                                            <p:txEl>
                                              <p:pRg st="6" end="6"/>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5">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5">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Effect transition="in" filter="fade">
                                      <p:cBhvr>
                                        <p:cTn id="43" dur="100"/>
                                        <p:tgtEl>
                                          <p:spTgt spid="5">
                                            <p:txEl>
                                              <p:pRg st="8" end="8"/>
                                            </p:txEl>
                                          </p:spTgt>
                                        </p:tgtEl>
                                      </p:cBhvr>
                                    </p:animEffect>
                                    <p:anim calcmode="lin" valueType="num">
                                      <p:cBhvr>
                                        <p:cTn id="44" dur="4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5" dur="400" fill="hold"/>
                                        <p:tgtEl>
                                          <p:spTgt spid="5">
                                            <p:txEl>
                                              <p:pRg st="8" end="8"/>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5">
                                            <p:txEl>
                                              <p:pRg st="8" end="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5">
                                            <p:txEl>
                                              <p:pRg st="8" end="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3" presetClass="entr" presetSubtype="0"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fade">
                                      <p:cBhvr>
                                        <p:cTn id="52" dur="100"/>
                                        <p:tgtEl>
                                          <p:spTgt spid="5">
                                            <p:txEl>
                                              <p:pRg st="9" end="9"/>
                                            </p:txEl>
                                          </p:spTgt>
                                        </p:tgtEl>
                                      </p:cBhvr>
                                    </p:animEffect>
                                    <p:anim calcmode="lin" valueType="num">
                                      <p:cBhvr>
                                        <p:cTn id="53" dur="4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54" dur="400" fill="hold"/>
                                        <p:tgtEl>
                                          <p:spTgt spid="5">
                                            <p:txEl>
                                              <p:pRg st="9" end="9"/>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5">
                                            <p:txEl>
                                              <p:pRg st="9" end="9"/>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5">
                                            <p:txEl>
                                              <p:pRg st="9" end="9"/>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3" presetClass="entr" presetSubtype="0" fill="hold" nodeType="clickEffect">
                                  <p:stCondLst>
                                    <p:cond delay="0"/>
                                  </p:stCondLst>
                                  <p:childTnLst>
                                    <p:set>
                                      <p:cBhvr>
                                        <p:cTn id="60" dur="1" fill="hold">
                                          <p:stCondLst>
                                            <p:cond delay="0"/>
                                          </p:stCondLst>
                                        </p:cTn>
                                        <p:tgtEl>
                                          <p:spTgt spid="5">
                                            <p:txEl>
                                              <p:pRg st="10" end="10"/>
                                            </p:txEl>
                                          </p:spTgt>
                                        </p:tgtEl>
                                        <p:attrNameLst>
                                          <p:attrName>style.visibility</p:attrName>
                                        </p:attrNameLst>
                                      </p:cBhvr>
                                      <p:to>
                                        <p:strVal val="visible"/>
                                      </p:to>
                                    </p:set>
                                    <p:animEffect transition="in" filter="fade">
                                      <p:cBhvr>
                                        <p:cTn id="61" dur="100"/>
                                        <p:tgtEl>
                                          <p:spTgt spid="5">
                                            <p:txEl>
                                              <p:pRg st="10" end="10"/>
                                            </p:txEl>
                                          </p:spTgt>
                                        </p:tgtEl>
                                      </p:cBhvr>
                                    </p:animEffect>
                                    <p:anim calcmode="lin" valueType="num">
                                      <p:cBhvr>
                                        <p:cTn id="62" dur="4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63" dur="400" fill="hold"/>
                                        <p:tgtEl>
                                          <p:spTgt spid="5">
                                            <p:txEl>
                                              <p:pRg st="10" end="10"/>
                                            </p:txEl>
                                          </p:spTgt>
                                        </p:tgtEl>
                                        <p:attrNameLst>
                                          <p:attrName>ppt_y</p:attrName>
                                        </p:attrNameLst>
                                      </p:cBhvr>
                                      <p:tavLst>
                                        <p:tav tm="0">
                                          <p:val>
                                            <p:strVal val="#ppt_y+0.31"/>
                                          </p:val>
                                        </p:tav>
                                        <p:tav tm="100000">
                                          <p:val>
                                            <p:strVal val="#ppt_y+0.31"/>
                                          </p:val>
                                        </p:tav>
                                      </p:tavLst>
                                    </p:anim>
                                    <p:anim calcmode="lin" valueType="num">
                                      <p:cBhvr>
                                        <p:cTn id="64" dur="600" decel="50000" fill="hold">
                                          <p:stCondLst>
                                            <p:cond delay="400"/>
                                          </p:stCondLst>
                                        </p:cTn>
                                        <p:tgtEl>
                                          <p:spTgt spid="5">
                                            <p:txEl>
                                              <p:pRg st="10" end="1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600" decel="50000" fill="hold">
                                          <p:stCondLst>
                                            <p:cond delay="400"/>
                                          </p:stCondLst>
                                        </p:cTn>
                                        <p:tgtEl>
                                          <p:spTgt spid="5">
                                            <p:txEl>
                                              <p:pRg st="10" end="1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46243" y="1057597"/>
            <a:ext cx="8296758" cy="2421464"/>
          </a:xfrm>
        </p:spPr>
        <p:txBody>
          <a:bodyPr>
            <a:noAutofit/>
          </a:bodyPr>
          <a:lstStyle/>
          <a:p>
            <a:r>
              <a:rPr lang="cs-CZ" sz="5400" b="1" dirty="0"/>
              <a:t>SPASENÍ SKRZE SKUTKY</a:t>
            </a:r>
            <a:r>
              <a:rPr lang="cs-CZ" sz="5400" b="1" dirty="0" smtClean="0"/>
              <a:t>???</a:t>
            </a:r>
            <a:r>
              <a:rPr lang="cs-CZ" sz="5400" b="1" dirty="0"/>
              <a:t/>
            </a:r>
            <a:br>
              <a:rPr lang="cs-CZ" sz="5400" b="1" dirty="0"/>
            </a:br>
            <a:endParaRPr lang="cs-CZ" sz="5400" b="1" dirty="0"/>
          </a:p>
        </p:txBody>
      </p:sp>
      <p:sp>
        <p:nvSpPr>
          <p:cNvPr id="3" name="Podnadpis 2"/>
          <p:cNvSpPr>
            <a:spLocks noGrp="1"/>
          </p:cNvSpPr>
          <p:nvPr>
            <p:ph type="subTitle" idx="1"/>
          </p:nvPr>
        </p:nvSpPr>
        <p:spPr/>
        <p:txBody>
          <a:bodyPr/>
          <a:lstStyle/>
          <a:p>
            <a:endParaRPr lang="cs-CZ" dirty="0" smtClean="0"/>
          </a:p>
          <a:p>
            <a:endParaRPr lang="cs-CZ" dirty="0"/>
          </a:p>
          <a:p>
            <a:r>
              <a:rPr lang="cs-CZ" dirty="0" smtClean="0"/>
              <a:t>Dáša Pospíšilová, 24. 1. 2016</a:t>
            </a:r>
          </a:p>
          <a:p>
            <a:endParaRPr lang="cs-CZ" dirty="0"/>
          </a:p>
        </p:txBody>
      </p:sp>
      <p:sp>
        <p:nvSpPr>
          <p:cNvPr id="4" name="Nadpis 1"/>
          <p:cNvSpPr txBox="1">
            <a:spLocks/>
          </p:cNvSpPr>
          <p:nvPr/>
        </p:nvSpPr>
        <p:spPr>
          <a:xfrm>
            <a:off x="3962399" y="2819032"/>
            <a:ext cx="7197726" cy="2421464"/>
          </a:xfrm>
          <a:prstGeom prst="rect">
            <a:avLst/>
          </a:prstGeom>
          <a:effectLst/>
        </p:spPr>
        <p:txBody>
          <a:bodyPr vert="horz" lIns="91440" tIns="45720" rIns="91440" bIns="45720" rtlCol="0" anchor="b">
            <a:normAutofit/>
          </a:bodyPr>
          <a:lstStyle>
            <a:lvl1pPr algn="r"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cs-CZ" dirty="0" smtClean="0"/>
              <a:t/>
            </a:r>
            <a:br>
              <a:rPr lang="cs-CZ" dirty="0" smtClean="0"/>
            </a:br>
            <a:r>
              <a:rPr lang="cs-CZ" sz="4000" dirty="0" smtClean="0"/>
              <a:t>Nejen víra, ale i skutek…</a:t>
            </a:r>
            <a:r>
              <a:rPr lang="cs-CZ" dirty="0" smtClean="0"/>
              <a:t/>
            </a:r>
            <a:br>
              <a:rPr lang="cs-CZ" dirty="0" smtClean="0"/>
            </a:br>
            <a:endParaRPr lang="cs-CZ" dirty="0"/>
          </a:p>
        </p:txBody>
      </p:sp>
      <p:sp>
        <p:nvSpPr>
          <p:cNvPr id="5" name="Rectangle 4"/>
          <p:cNvSpPr/>
          <p:nvPr/>
        </p:nvSpPr>
        <p:spPr>
          <a:xfrm>
            <a:off x="4207565" y="6488668"/>
            <a:ext cx="7984435" cy="369332"/>
          </a:xfrm>
          <a:prstGeom prst="rect">
            <a:avLst/>
          </a:prstGeom>
        </p:spPr>
        <p:txBody>
          <a:bodyPr wrap="square">
            <a:spAutoFit/>
          </a:bodyPr>
          <a:lstStyle/>
          <a:p>
            <a:pPr algn="r"/>
            <a:r>
              <a:rPr lang="cs-CZ" b="1" dirty="0">
                <a:solidFill>
                  <a:schemeClr val="accent6">
                    <a:lumMod val="50000"/>
                  </a:schemeClr>
                </a:solidFill>
              </a:rPr>
              <a:t>SPASENÍ SKRZE SKUTKY</a:t>
            </a:r>
            <a:r>
              <a:rPr lang="cs-CZ" dirty="0">
                <a:solidFill>
                  <a:schemeClr val="accent6">
                    <a:lumMod val="50000"/>
                  </a:schemeClr>
                </a:solidFill>
              </a:rPr>
              <a:t> Nejen víra, ale i skutek…Dáša Pospíšilová, 24. 1. 2016</a:t>
            </a:r>
          </a:p>
        </p:txBody>
      </p:sp>
    </p:spTree>
    <p:extLst>
      <p:ext uri="{BB962C8B-B14F-4D97-AF65-F5344CB8AC3E}">
        <p14:creationId xmlns:p14="http://schemas.microsoft.com/office/powerpoint/2010/main" val="9063723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be">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TM03457452[[fn=Nebesa]]</Template>
  <TotalTime>83</TotalTime>
  <Words>451</Words>
  <Application>Microsoft Office PowerPoint</Application>
  <PresentationFormat>Širokoúhlá obrazovka</PresentationFormat>
  <Paragraphs>47</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Nebe</vt:lpstr>
      <vt:lpstr>Prezentace aplikace PowerPoint</vt:lpstr>
      <vt:lpstr>SPASENÍ SKRZE SKUTKY??? </vt:lpstr>
      <vt:lpstr>Prezentace aplikace PowerPoint</vt:lpstr>
      <vt:lpstr>Prezentace aplikace PowerPoint</vt:lpstr>
      <vt:lpstr>Prezentace aplikace PowerPoint</vt:lpstr>
      <vt:lpstr>Prezentace aplikace PowerPoint</vt:lpstr>
      <vt:lpstr>SPASENÍ SKRZE SKUTKY???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SPASENÍ SKRZE SKUTKY??? Nejen víra, ale i skutek…</dc:title>
  <dc:creator>Dasa Posp</dc:creator>
  <cp:lastModifiedBy>Dasa Posp</cp:lastModifiedBy>
  <cp:revision>11</cp:revision>
  <dcterms:created xsi:type="dcterms:W3CDTF">2016-01-23T08:18:05Z</dcterms:created>
  <dcterms:modified xsi:type="dcterms:W3CDTF">2016-01-23T14:21:46Z</dcterms:modified>
</cp:coreProperties>
</file>