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1" autoAdjust="0"/>
    <p:restoredTop sz="94660"/>
  </p:normalViewPr>
  <p:slideViewPr>
    <p:cSldViewPr snapToGrid="0">
      <p:cViewPr>
        <p:scale>
          <a:sx n="64" d="100"/>
          <a:sy n="64" d="100"/>
        </p:scale>
        <p:origin x="184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Matou%C5%A1%207:2" TargetMode="External"/><Relationship Id="rId4" Type="http://schemas.openxmlformats.org/officeDocument/2006/relationships/hyperlink" Target="sword://CzeB21/Matou%C5%A1%207:3" TargetMode="External"/><Relationship Id="rId5" Type="http://schemas.openxmlformats.org/officeDocument/2006/relationships/hyperlink" Target="sword://CzeB21/Matou%C5%A1%207:4" TargetMode="External"/><Relationship Id="rId6" Type="http://schemas.openxmlformats.org/officeDocument/2006/relationships/hyperlink" Target="sword://CzeB21/Matou%C5%A1%207:5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Matou%C5%A1%207: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2.%20Korintsk%C3%BDm%2013: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2.%20Korintsk%C3%BDm%2013:5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94274" y="5423426"/>
            <a:ext cx="7197726" cy="1405467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Jirka Pospíšil, </a:t>
            </a:r>
            <a:r>
              <a:rPr lang="cs-CZ" dirty="0" smtClean="0"/>
              <a:t>14</a:t>
            </a:r>
            <a:r>
              <a:rPr lang="cs-CZ" dirty="0" smtClean="0"/>
              <a:t>. </a:t>
            </a:r>
            <a:r>
              <a:rPr lang="cs-CZ" dirty="0" smtClean="0"/>
              <a:t>2. </a:t>
            </a:r>
            <a:r>
              <a:rPr lang="cs-CZ" dirty="0" smtClean="0"/>
              <a:t>2016   AC </a:t>
            </a:r>
            <a:r>
              <a:rPr lang="cs-CZ" dirty="0" smtClean="0"/>
              <a:t>Bučovice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881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/>
              <a:t>Zrcadlo duše:</a:t>
            </a:r>
          </a:p>
          <a:p>
            <a:endParaRPr lang="cs-CZ" sz="3200" b="1" i="1" dirty="0" smtClean="0"/>
          </a:p>
          <a:p>
            <a:r>
              <a:rPr lang="cs-CZ" sz="3200" b="1" i="1" dirty="0" smtClean="0"/>
              <a:t>Zkoumej sám sebe, zda:</a:t>
            </a:r>
            <a:endParaRPr lang="cs-CZ" sz="3200" b="1" i="1" dirty="0"/>
          </a:p>
          <a:p>
            <a:endParaRPr lang="cs-CZ" sz="3200" b="1" i="1" dirty="0"/>
          </a:p>
          <a:p>
            <a:pPr marL="514350" indent="-514350">
              <a:buAutoNum type="arabicParenR"/>
            </a:pPr>
            <a:r>
              <a:rPr lang="cs-CZ" sz="3200" dirty="0" smtClean="0"/>
              <a:t>opravdu pomáháš</a:t>
            </a:r>
          </a:p>
          <a:p>
            <a:pPr marL="514350" indent="-514350">
              <a:buAutoNum type="arabicParenR"/>
            </a:pPr>
            <a:r>
              <a:rPr lang="cs-CZ" sz="3200" dirty="0" smtClean="0"/>
              <a:t>zbavuješ </a:t>
            </a:r>
            <a:r>
              <a:rPr lang="cs-CZ" sz="3200" dirty="0"/>
              <a:t>lidi </a:t>
            </a:r>
            <a:r>
              <a:rPr lang="cs-CZ" sz="3200" dirty="0" smtClean="0"/>
              <a:t>zlého</a:t>
            </a:r>
          </a:p>
          <a:p>
            <a:pPr marL="514350" indent="-514350">
              <a:buAutoNum type="arabicParenR"/>
            </a:pPr>
            <a:r>
              <a:rPr lang="cs-CZ" sz="3200" dirty="0" smtClean="0"/>
              <a:t>uzdravuješ </a:t>
            </a:r>
            <a:r>
              <a:rPr lang="cs-CZ" sz="3200" dirty="0"/>
              <a:t>ze </a:t>
            </a:r>
            <a:r>
              <a:rPr lang="cs-CZ" sz="3200" dirty="0" smtClean="0"/>
              <a:t>zaslepenosti</a:t>
            </a:r>
          </a:p>
          <a:p>
            <a:pPr marL="514350" indent="-514350">
              <a:buAutoNum type="arabicParenR"/>
            </a:pPr>
            <a:r>
              <a:rPr lang="cs-CZ" sz="3200" dirty="0" smtClean="0"/>
              <a:t>vedeš </a:t>
            </a:r>
            <a:r>
              <a:rPr lang="cs-CZ" sz="3200" dirty="0"/>
              <a:t>k </a:t>
            </a:r>
            <a:r>
              <a:rPr lang="cs-CZ" sz="3200" dirty="0" smtClean="0"/>
              <a:t>prohlédnutí</a:t>
            </a:r>
          </a:p>
          <a:p>
            <a:pPr marL="514350" indent="-514350">
              <a:buAutoNum type="arabicParenR"/>
            </a:pPr>
            <a:r>
              <a:rPr lang="cs-CZ" sz="3200" dirty="0" smtClean="0"/>
              <a:t>dáváš </a:t>
            </a:r>
            <a:r>
              <a:rPr lang="cs-CZ" sz="3200" dirty="0"/>
              <a:t>druhým </a:t>
            </a:r>
            <a:r>
              <a:rPr lang="cs-CZ" sz="3200" dirty="0" smtClean="0"/>
              <a:t>šanci</a:t>
            </a:r>
          </a:p>
          <a:p>
            <a:endParaRPr lang="en-US" sz="3200" dirty="0"/>
          </a:p>
          <a:p>
            <a:pPr marL="514350" indent="-514350">
              <a:buAutoNum type="alphaLcParenR"/>
            </a:pP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b="1" dirty="0"/>
              <a:t>Tříska v oku – zrcadlo duše </a:t>
            </a:r>
            <a:r>
              <a:rPr lang="cs-CZ" b="1" dirty="0" smtClean="0"/>
              <a:t>, </a:t>
            </a:r>
            <a:r>
              <a:rPr lang="cs-CZ" dirty="0" smtClean="0"/>
              <a:t>Jirka </a:t>
            </a:r>
            <a:r>
              <a:rPr lang="cs-CZ" dirty="0"/>
              <a:t>Pospíšil, 14. 2. 2016   AC Bučovice</a:t>
            </a:r>
          </a:p>
        </p:txBody>
      </p:sp>
    </p:spTree>
    <p:extLst>
      <p:ext uri="{BB962C8B-B14F-4D97-AF65-F5344CB8AC3E}">
        <p14:creationId xmlns:p14="http://schemas.microsoft.com/office/powerpoint/2010/main" val="707809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Co může být tím trámem:</a:t>
            </a:r>
            <a:endParaRPr lang="en-US" sz="3200" b="1" dirty="0"/>
          </a:p>
          <a:p>
            <a:pPr marL="457200" lvl="0" indent="-457200">
              <a:buFontTx/>
              <a:buChar char="-"/>
            </a:pPr>
            <a:r>
              <a:rPr lang="cs-CZ" sz="3200" dirty="0" smtClean="0"/>
              <a:t>náš </a:t>
            </a:r>
            <a:r>
              <a:rPr lang="cs-CZ" sz="3200" dirty="0"/>
              <a:t>hřích (hřích zatemňuje naši </a:t>
            </a:r>
            <a:r>
              <a:rPr lang="cs-CZ" sz="3200" dirty="0" smtClean="0"/>
              <a:t>mysl)</a:t>
            </a:r>
          </a:p>
          <a:p>
            <a:pPr marL="457200" lvl="0" indent="-457200">
              <a:buFontTx/>
              <a:buChar char="-"/>
            </a:pPr>
            <a:r>
              <a:rPr lang="cs-CZ" sz="3200" dirty="0" smtClean="0"/>
              <a:t>pokrytectví – </a:t>
            </a:r>
            <a:r>
              <a:rPr lang="cs-CZ" sz="3200" dirty="0"/>
              <a:t>snaha vypadat lépe před </a:t>
            </a:r>
            <a:r>
              <a:rPr lang="cs-CZ" sz="3200" dirty="0" smtClean="0"/>
              <a:t>druhýma</a:t>
            </a:r>
          </a:p>
          <a:p>
            <a:pPr marL="457200" lvl="0" indent="-457200">
              <a:buFontTx/>
              <a:buChar char="-"/>
            </a:pPr>
            <a:r>
              <a:rPr lang="cs-CZ" sz="3200" dirty="0" smtClean="0"/>
              <a:t>nepřijetí </a:t>
            </a:r>
            <a:r>
              <a:rPr lang="cs-CZ" sz="3200" dirty="0"/>
              <a:t>sebe sama – Boží pohled na tebe (někdy i lidský) </a:t>
            </a:r>
            <a:endParaRPr lang="en-US" sz="3200" dirty="0"/>
          </a:p>
          <a:p>
            <a:r>
              <a:rPr lang="cs-CZ" sz="3200" dirty="0"/>
              <a:t> </a:t>
            </a:r>
            <a:endParaRPr lang="cs-CZ" sz="3200" dirty="0" smtClean="0"/>
          </a:p>
          <a:p>
            <a:endParaRPr lang="en-US" sz="3200" dirty="0"/>
          </a:p>
          <a:p>
            <a:r>
              <a:rPr lang="cs-CZ" sz="3200" b="1" dirty="0"/>
              <a:t>Jak tedy žít a nemít trám ve vlastním oku:</a:t>
            </a:r>
            <a:endParaRPr lang="en-US" sz="3200" b="1" dirty="0"/>
          </a:p>
          <a:p>
            <a:pPr marL="514350" lvl="0" indent="-514350">
              <a:buAutoNum type="arabicParenR"/>
            </a:pPr>
            <a:r>
              <a:rPr lang="cs-CZ" sz="3200" dirty="0" smtClean="0"/>
              <a:t>přijmi </a:t>
            </a:r>
            <a:r>
              <a:rPr lang="cs-CZ" sz="3200" dirty="0"/>
              <a:t>sám sebe – jak Tě vidí Bůh, k čemu Tě </a:t>
            </a:r>
            <a:r>
              <a:rPr lang="cs-CZ" sz="3200" dirty="0" smtClean="0"/>
              <a:t>povolal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Přijmi sám sebe – nechej si poradit od druhých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Cvič pokoru – měj pokorné srdce</a:t>
            </a:r>
          </a:p>
          <a:p>
            <a:pPr marL="514350" lvl="0" indent="-514350">
              <a:buAutoNum type="arabicParenR"/>
            </a:pPr>
            <a:r>
              <a:rPr lang="cs-CZ" sz="3200" dirty="0" smtClean="0"/>
              <a:t>Buď nasměrované </a:t>
            </a:r>
            <a:r>
              <a:rPr lang="cs-CZ" sz="3200" dirty="0"/>
              <a:t>na druhé a ne na sebe</a:t>
            </a:r>
            <a:endParaRPr lang="en-US" sz="3200" dirty="0"/>
          </a:p>
          <a:p>
            <a:endParaRPr lang="en-US" sz="3200" dirty="0"/>
          </a:p>
          <a:p>
            <a:pPr marL="514350" indent="-514350">
              <a:buAutoNum type="alphaLcParenR"/>
            </a:pP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b="1" dirty="0"/>
              <a:t>Tříska v oku – zrcadlo duše </a:t>
            </a:r>
            <a:r>
              <a:rPr lang="cs-CZ" b="1" dirty="0" smtClean="0"/>
              <a:t>, </a:t>
            </a:r>
            <a:r>
              <a:rPr lang="cs-CZ" dirty="0" smtClean="0"/>
              <a:t>Jirka </a:t>
            </a:r>
            <a:r>
              <a:rPr lang="cs-CZ" dirty="0"/>
              <a:t>Pospíšil, 14. 2. 2016   AC Bučovice</a:t>
            </a:r>
          </a:p>
        </p:txBody>
      </p:sp>
    </p:spTree>
    <p:extLst>
      <p:ext uri="{BB962C8B-B14F-4D97-AF65-F5344CB8AC3E}">
        <p14:creationId xmlns:p14="http://schemas.microsoft.com/office/powerpoint/2010/main" val="191304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1057597"/>
            <a:ext cx="9323801" cy="2421464"/>
          </a:xfrm>
        </p:spPr>
        <p:txBody>
          <a:bodyPr>
            <a:noAutofit/>
          </a:bodyPr>
          <a:lstStyle/>
          <a:p>
            <a:r>
              <a:rPr lang="cs-CZ" sz="3200" dirty="0"/>
              <a:t>Církev tu je pro druhé a ne pro sebe </a:t>
            </a:r>
            <a:r>
              <a:rPr lang="cs-CZ" sz="3200" dirty="0" smtClean="0"/>
              <a:t>!!!</a:t>
            </a:r>
            <a:br>
              <a:rPr lang="cs-CZ" sz="32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cs-CZ" sz="5400" b="1" dirty="0"/>
              <a:t>Tříska v oku – zrcadlo duše</a:t>
            </a:r>
            <a:endParaRPr lang="en-US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94274" y="5452533"/>
            <a:ext cx="7197726" cy="1405467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Jirka Pospíšil, 14. 2. 2016   AC Bučovice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575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1057597"/>
            <a:ext cx="9323801" cy="2421464"/>
          </a:xfrm>
        </p:spPr>
        <p:txBody>
          <a:bodyPr>
            <a:noAutofit/>
          </a:bodyPr>
          <a:lstStyle/>
          <a:p>
            <a:r>
              <a:rPr lang="cs-CZ" sz="3200" dirty="0"/>
              <a:t>Církev tu je pro druhé a ne pro sebe </a:t>
            </a:r>
            <a:r>
              <a:rPr lang="cs-CZ" sz="3200" dirty="0" smtClean="0"/>
              <a:t>!!!</a:t>
            </a:r>
            <a:br>
              <a:rPr lang="cs-CZ" sz="32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cs-CZ" sz="5400" b="1" dirty="0"/>
              <a:t>Tříska v oku – zrcadlo duše</a:t>
            </a:r>
            <a:endParaRPr lang="en-US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94274" y="5452533"/>
            <a:ext cx="7197726" cy="1405467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Jirka Pospíšil, 14. 2. 2016   AC Bučovice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743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Jsme tu pro </a:t>
            </a:r>
            <a:r>
              <a:rPr lang="cs-CZ" sz="3200" dirty="0" smtClean="0"/>
              <a:t>druhé</a:t>
            </a:r>
          </a:p>
          <a:p>
            <a:endParaRPr lang="cs-CZ" sz="3200" dirty="0"/>
          </a:p>
          <a:p>
            <a:r>
              <a:rPr lang="cs-CZ" sz="3200" dirty="0" smtClean="0"/>
              <a:t>Církev </a:t>
            </a:r>
            <a:r>
              <a:rPr lang="cs-CZ" sz="3200" dirty="0"/>
              <a:t>nemá smysl, pokud nezasahuje druhé… 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Jaký </a:t>
            </a:r>
            <a:r>
              <a:rPr lang="cs-CZ" sz="3200" dirty="0"/>
              <a:t>má Tvůj život smysl </a:t>
            </a:r>
            <a:r>
              <a:rPr lang="cs-CZ" sz="3200" dirty="0" smtClean="0"/>
              <a:t>?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b="1" dirty="0"/>
              <a:t>Tříska v oku – zrcadlo duše </a:t>
            </a:r>
            <a:r>
              <a:rPr lang="cs-CZ" b="1" dirty="0" smtClean="0"/>
              <a:t>, </a:t>
            </a:r>
            <a:r>
              <a:rPr lang="cs-CZ" dirty="0" smtClean="0"/>
              <a:t>Jirka </a:t>
            </a:r>
            <a:r>
              <a:rPr lang="cs-CZ" dirty="0"/>
              <a:t>Pospíšil, 14. 2. 2016   AC Bučovice</a:t>
            </a:r>
          </a:p>
        </p:txBody>
      </p:sp>
    </p:spTree>
    <p:extLst>
      <p:ext uri="{BB962C8B-B14F-4D97-AF65-F5344CB8AC3E}">
        <p14:creationId xmlns:p14="http://schemas.microsoft.com/office/powerpoint/2010/main" val="71263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příklady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b="1" dirty="0"/>
              <a:t>Tříska v oku – zrcadlo duše </a:t>
            </a:r>
            <a:r>
              <a:rPr lang="cs-CZ" b="1" dirty="0" smtClean="0"/>
              <a:t>, </a:t>
            </a:r>
            <a:r>
              <a:rPr lang="cs-CZ" dirty="0" smtClean="0"/>
              <a:t>Jirka </a:t>
            </a:r>
            <a:r>
              <a:rPr lang="cs-CZ" dirty="0"/>
              <a:t>Pospíšil, 14. 2. 2016   AC Bučovice</a:t>
            </a:r>
          </a:p>
        </p:txBody>
      </p:sp>
    </p:spTree>
    <p:extLst>
      <p:ext uri="{BB962C8B-B14F-4D97-AF65-F5344CB8AC3E}">
        <p14:creationId xmlns:p14="http://schemas.microsoft.com/office/powerpoint/2010/main" val="659637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0537" y="2035037"/>
            <a:ext cx="117014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i="1" dirty="0"/>
              <a:t>Matouš 7: </a:t>
            </a:r>
            <a:r>
              <a:rPr lang="cs-CZ" sz="3200" i="1" dirty="0">
                <a:hlinkClick r:id="rId2" action="ppaction://hlinkfile"/>
              </a:rPr>
              <a:t>1</a:t>
            </a:r>
            <a:r>
              <a:rPr lang="cs-CZ" sz="3200" i="1" dirty="0"/>
              <a:t>  "Nesuďte, abyste nebyli souzeni. </a:t>
            </a:r>
            <a:r>
              <a:rPr lang="cs-CZ" sz="3200" i="1" dirty="0">
                <a:hlinkClick r:id="rId3" action="ppaction://hlinkfile"/>
              </a:rPr>
              <a:t>2</a:t>
            </a:r>
            <a:r>
              <a:rPr lang="cs-CZ" sz="3200" i="1" dirty="0"/>
              <a:t>  Jakým soudem totiž soudíte, takovým budete souzeni, a jakou mírou měříte, takovou vám bude odměřeno. </a:t>
            </a:r>
            <a:r>
              <a:rPr lang="cs-CZ" sz="3200" i="1" dirty="0">
                <a:hlinkClick r:id="rId4" action="ppaction://hlinkfile"/>
              </a:rPr>
              <a:t>3</a:t>
            </a:r>
            <a:r>
              <a:rPr lang="cs-CZ" sz="3200" i="1" dirty="0"/>
              <a:t>  Proč vidíš třísku v oku svého bratra, ale trámu ve vlastním oku si nevšímáš? </a:t>
            </a:r>
            <a:r>
              <a:rPr lang="cs-CZ" sz="3200" i="1" dirty="0">
                <a:hlinkClick r:id="rId5" action="ppaction://hlinkfile"/>
              </a:rPr>
              <a:t>4</a:t>
            </a:r>
            <a:r>
              <a:rPr lang="cs-CZ" sz="3200" i="1" dirty="0"/>
              <a:t>  Jak můžeš říci svému bratru: ‚Nech mě, ať ti vytáhnu z oka třísku,' a přitom máš sám v oku trám! </a:t>
            </a:r>
            <a:r>
              <a:rPr lang="cs-CZ" sz="3200" i="1" dirty="0">
                <a:hlinkClick r:id="rId6" action="ppaction://hlinkfile"/>
              </a:rPr>
              <a:t>5</a:t>
            </a:r>
            <a:r>
              <a:rPr lang="cs-CZ" sz="3200" i="1" dirty="0"/>
              <a:t>  Pokrytče, vytáhni nejdříve trám z vlastního oka, a tehdy prohlédneš, abys vytáhl třísku z oka svého bratra.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b="1" dirty="0"/>
              <a:t>Tříska v oku – zrcadlo duše </a:t>
            </a:r>
            <a:r>
              <a:rPr lang="cs-CZ" b="1" dirty="0" smtClean="0"/>
              <a:t>, </a:t>
            </a:r>
            <a:r>
              <a:rPr lang="cs-CZ" dirty="0" smtClean="0"/>
              <a:t>Jirka </a:t>
            </a:r>
            <a:r>
              <a:rPr lang="cs-CZ" dirty="0"/>
              <a:t>Pospíšil, 14. 2. 2016   AC Bučovice</a:t>
            </a:r>
          </a:p>
        </p:txBody>
      </p:sp>
    </p:spTree>
    <p:extLst>
      <p:ext uri="{BB962C8B-B14F-4D97-AF65-F5344CB8AC3E}">
        <p14:creationId xmlns:p14="http://schemas.microsoft.com/office/powerpoint/2010/main" val="532865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1) nesuďme – není to náš úkol</a:t>
            </a:r>
            <a:endParaRPr lang="en-US" sz="3200" dirty="0"/>
          </a:p>
          <a:p>
            <a:endParaRPr lang="cs-CZ" sz="3200" dirty="0"/>
          </a:p>
          <a:p>
            <a:r>
              <a:rPr lang="cs-CZ" sz="3200" b="1" dirty="0"/>
              <a:t>2) jestli již soudit, tak suď sám sebe</a:t>
            </a:r>
            <a:endParaRPr lang="en-US" sz="3200" dirty="0"/>
          </a:p>
          <a:p>
            <a:endParaRPr lang="cs-CZ" sz="3200" dirty="0"/>
          </a:p>
          <a:p>
            <a:r>
              <a:rPr lang="cs-CZ" sz="3200" i="1" dirty="0"/>
              <a:t>2. Korintským 13:</a:t>
            </a:r>
            <a:r>
              <a:rPr lang="cs-CZ" sz="3200" i="1" dirty="0">
                <a:hlinkClick r:id="rId2" action="ppaction://hlinkfile"/>
              </a:rPr>
              <a:t>5</a:t>
            </a:r>
            <a:r>
              <a:rPr lang="cs-CZ" sz="3200" i="1" dirty="0"/>
              <a:t>  Sami sebe prověřujte, přesvědčujte se, zda jste sami ve víře. Nepoznáváte sami na sobě, že je ve vás Ježíš Kristus? Pokud ne, pak jste ovšem selhali.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b="1" dirty="0"/>
              <a:t>Tříska v oku – zrcadlo duše </a:t>
            </a:r>
            <a:r>
              <a:rPr lang="cs-CZ" b="1" dirty="0" smtClean="0"/>
              <a:t>, </a:t>
            </a:r>
            <a:r>
              <a:rPr lang="cs-CZ" dirty="0" smtClean="0"/>
              <a:t>Jirka </a:t>
            </a:r>
            <a:r>
              <a:rPr lang="cs-CZ" dirty="0"/>
              <a:t>Pospíšil, 14. 2. 2016   AC Bučovice</a:t>
            </a:r>
          </a:p>
        </p:txBody>
      </p:sp>
    </p:spTree>
    <p:extLst>
      <p:ext uri="{BB962C8B-B14F-4D97-AF65-F5344CB8AC3E}">
        <p14:creationId xmlns:p14="http://schemas.microsoft.com/office/powerpoint/2010/main" val="18549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71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">
                                            <p:txEl>
                                              <p:charRg st="71" end="2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">
                                            <p:txEl>
                                              <p:charRg st="71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charRg st="71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71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71" end="2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Tříska v oku přítele a trám ve vlastním oku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b="1" dirty="0"/>
              <a:t>Tříska v oku – zrcadlo duše </a:t>
            </a:r>
            <a:r>
              <a:rPr lang="cs-CZ" b="1" dirty="0" smtClean="0"/>
              <a:t>, </a:t>
            </a:r>
            <a:r>
              <a:rPr lang="cs-CZ" dirty="0" smtClean="0"/>
              <a:t>Jirka </a:t>
            </a:r>
            <a:r>
              <a:rPr lang="cs-CZ" dirty="0"/>
              <a:t>Pospíšil, 14. 2. 2016   AC Bučovice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0"/>
            <a:ext cx="8874369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83" y="-43763"/>
            <a:ext cx="10817810" cy="690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023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1) nesuďme – není to náš úkol</a:t>
            </a:r>
            <a:endParaRPr lang="en-US" sz="3200" dirty="0"/>
          </a:p>
          <a:p>
            <a:endParaRPr lang="cs-CZ" sz="3200" dirty="0"/>
          </a:p>
          <a:p>
            <a:r>
              <a:rPr lang="cs-CZ" sz="3200" b="1" dirty="0"/>
              <a:t>2) jestli již soudit, tak suď sám sebe</a:t>
            </a:r>
            <a:endParaRPr lang="en-US" sz="3200" dirty="0"/>
          </a:p>
          <a:p>
            <a:endParaRPr lang="cs-CZ" sz="3200" dirty="0"/>
          </a:p>
          <a:p>
            <a:r>
              <a:rPr lang="cs-CZ" sz="3200" i="1" dirty="0"/>
              <a:t>2. Korintským 13:</a:t>
            </a:r>
            <a:r>
              <a:rPr lang="cs-CZ" sz="3200" i="1" dirty="0">
                <a:hlinkClick r:id="rId2" action="ppaction://hlinkfile"/>
              </a:rPr>
              <a:t>5</a:t>
            </a:r>
            <a:r>
              <a:rPr lang="cs-CZ" sz="3200" i="1" dirty="0"/>
              <a:t>  Sami sebe prověřujte, přesvědčujte se, zda jste sami ve víře. Nepoznáváte sami na sobě, že je ve vás Ježíš Kristus? Pokud ne, pak jste ovšem selhali</a:t>
            </a:r>
            <a:r>
              <a:rPr lang="cs-CZ" sz="3200" i="1" dirty="0" smtClean="0"/>
              <a:t>.</a:t>
            </a:r>
          </a:p>
          <a:p>
            <a:endParaRPr lang="cs-CZ" sz="3200" i="1" dirty="0" smtClean="0"/>
          </a:p>
          <a:p>
            <a:pPr marL="514350" indent="-514350">
              <a:buAutoNum type="alphaLcParenR"/>
            </a:pPr>
            <a:r>
              <a:rPr lang="cs-CZ" sz="3200" i="1" dirty="0" smtClean="0"/>
              <a:t>Z</a:t>
            </a:r>
            <a:r>
              <a:rPr lang="en-US" sz="3200" i="1" dirty="0" err="1" smtClean="0"/>
              <a:t>ametení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před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vlastním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prahem</a:t>
            </a:r>
            <a:endParaRPr lang="en-US" sz="3200" i="1" dirty="0"/>
          </a:p>
          <a:p>
            <a:pPr marL="514350" indent="-514350">
              <a:buAutoNum type="alphaLcParenR"/>
            </a:pPr>
            <a:endParaRPr lang="en-US" sz="3200" i="1" dirty="0"/>
          </a:p>
          <a:p>
            <a:pPr marL="514350" indent="-514350">
              <a:buAutoNum type="alphaLcParenR"/>
            </a:pPr>
            <a:r>
              <a:rPr lang="en-US" sz="3200" i="1" dirty="0" err="1" smtClean="0"/>
              <a:t>Postoj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pokorného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srdce</a:t>
            </a:r>
            <a:r>
              <a:rPr lang="en-US" sz="3200" i="1" dirty="0" smtClean="0"/>
              <a:t> </a:t>
            </a:r>
          </a:p>
          <a:p>
            <a:pPr marL="514350" indent="-514350">
              <a:buAutoNum type="alphaLcParenR"/>
            </a:pP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b="1" dirty="0"/>
              <a:t>Tříska v oku – zrcadlo duše </a:t>
            </a:r>
            <a:r>
              <a:rPr lang="cs-CZ" b="1" dirty="0" smtClean="0"/>
              <a:t>, </a:t>
            </a:r>
            <a:r>
              <a:rPr lang="cs-CZ" dirty="0" smtClean="0"/>
              <a:t>Jirka </a:t>
            </a:r>
            <a:r>
              <a:rPr lang="cs-CZ" dirty="0"/>
              <a:t>Pospíšil, 14. 2. 2016   AC Bučovice</a:t>
            </a:r>
          </a:p>
        </p:txBody>
      </p:sp>
    </p:spTree>
    <p:extLst>
      <p:ext uri="{BB962C8B-B14F-4D97-AF65-F5344CB8AC3E}">
        <p14:creationId xmlns:p14="http://schemas.microsoft.com/office/powerpoint/2010/main" val="2166672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85750"/>
            <a:ext cx="117014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/>
              <a:t>Kde se pyšný změní v pokorného, tedy domněle vidoucí ve skutečně vidoucího, tam lze druhého dobře a laskavě vést, skutečně mu pomoci. Ne ho jen zpérovat či </a:t>
            </a:r>
            <a:r>
              <a:rPr lang="cs-CZ" sz="3200" b="1" i="1" dirty="0" smtClean="0"/>
              <a:t>odsoudit, </a:t>
            </a:r>
            <a:r>
              <a:rPr lang="cs-CZ" sz="3200" b="1" i="1" dirty="0"/>
              <a:t>ale skutečně pomoci jeho </a:t>
            </a:r>
            <a:r>
              <a:rPr lang="cs-CZ" sz="3200" b="1" i="1" dirty="0" smtClean="0"/>
              <a:t>prohlédnutí</a:t>
            </a:r>
            <a:r>
              <a:rPr lang="cs-CZ" sz="3200" b="1" i="1" dirty="0"/>
              <a:t>. Člověk pokorný, který už nemá v sobě pýchu a domýšlivost, člověk, který se duchovně nepovyšuje - ten se pozná tak, že </a:t>
            </a:r>
            <a:r>
              <a:rPr lang="cs-CZ" sz="3200" b="1" i="1" u="sng" dirty="0"/>
              <a:t>opravdu pomáhá</a:t>
            </a:r>
            <a:r>
              <a:rPr lang="cs-CZ" sz="3200" b="1" i="1" dirty="0"/>
              <a:t>, </a:t>
            </a:r>
            <a:r>
              <a:rPr lang="cs-CZ" sz="3200" b="1" i="1" u="sng" dirty="0"/>
              <a:t>zbavuje lidi zlého</a:t>
            </a:r>
            <a:r>
              <a:rPr lang="cs-CZ" sz="3200" b="1" i="1" dirty="0"/>
              <a:t>, co bránilo jejich očím, </a:t>
            </a:r>
            <a:r>
              <a:rPr lang="cs-CZ" sz="3200" b="1" i="1" u="sng" dirty="0"/>
              <a:t>uzdravuje ze zaslepenosti</a:t>
            </a:r>
            <a:r>
              <a:rPr lang="cs-CZ" sz="3200" b="1" i="1" dirty="0"/>
              <a:t>, </a:t>
            </a:r>
            <a:r>
              <a:rPr lang="cs-CZ" sz="3200" b="1" i="1" u="sng" dirty="0"/>
              <a:t>vede k prohlédnutí</a:t>
            </a:r>
            <a:r>
              <a:rPr lang="cs-CZ" sz="3200" b="1" i="1" dirty="0"/>
              <a:t>, </a:t>
            </a:r>
            <a:r>
              <a:rPr lang="cs-CZ" sz="3200" b="1" i="1" u="sng" dirty="0"/>
              <a:t>dává druhým šanci</a:t>
            </a:r>
            <a:r>
              <a:rPr lang="cs-CZ" sz="3200" b="1" i="1" dirty="0" smtClean="0"/>
              <a:t>.</a:t>
            </a:r>
          </a:p>
          <a:p>
            <a:endParaRPr lang="en-US" sz="3200" dirty="0"/>
          </a:p>
          <a:p>
            <a:r>
              <a:rPr lang="cs-CZ" sz="3200" b="1" i="1" dirty="0"/>
              <a:t>Jenom ten, kdo se zbavil trámu pýchy, má šanci dobře druhé vést. Je něco jiného, když nás napomene člověk skromný a pokorný, než když nám něco vytýká arogantní hulvát.</a:t>
            </a:r>
            <a:endParaRPr lang="en-US" sz="3200" dirty="0"/>
          </a:p>
          <a:p>
            <a:pPr marL="514350" indent="-514350">
              <a:buAutoNum type="alphaLcParenR"/>
            </a:pP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207565" y="6488668"/>
            <a:ext cx="7984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b="1" dirty="0"/>
              <a:t>Tříska v oku – zrcadlo duše </a:t>
            </a:r>
            <a:r>
              <a:rPr lang="cs-CZ" b="1" dirty="0" smtClean="0"/>
              <a:t>, </a:t>
            </a:r>
            <a:r>
              <a:rPr lang="cs-CZ" dirty="0" smtClean="0"/>
              <a:t>Jirka </a:t>
            </a:r>
            <a:r>
              <a:rPr lang="cs-CZ" dirty="0"/>
              <a:t>Pospíšil, 14. 2. 2016   AC Bučovice</a:t>
            </a:r>
          </a:p>
        </p:txBody>
      </p:sp>
    </p:spTree>
    <p:extLst>
      <p:ext uri="{BB962C8B-B14F-4D97-AF65-F5344CB8AC3E}">
        <p14:creationId xmlns:p14="http://schemas.microsoft.com/office/powerpoint/2010/main" val="491520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121</TotalTime>
  <Words>483</Words>
  <Application>Microsoft Macintosh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Nebe</vt:lpstr>
      <vt:lpstr>PowerPoint Presentation</vt:lpstr>
      <vt:lpstr>Církev tu je pro druhé a ne pro sebe !!!  Tříska v oku – zrcadlo duše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Církev tu je pro druhé a ne pro sebe !!!  Tříska v oku – zrcadlo duše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SPASENÍ SKRZE SKUTKY??? Nejen víra, ale i skutek…</dc:title>
  <dc:creator>Dasa Posp</dc:creator>
  <cp:lastModifiedBy>Jiří Pospíšil</cp:lastModifiedBy>
  <cp:revision>18</cp:revision>
  <dcterms:created xsi:type="dcterms:W3CDTF">2016-01-23T08:18:05Z</dcterms:created>
  <dcterms:modified xsi:type="dcterms:W3CDTF">2016-02-14T06:56:16Z</dcterms:modified>
</cp:coreProperties>
</file>