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81" r:id="rId13"/>
    <p:sldId id="269" r:id="rId14"/>
    <p:sldId id="280" r:id="rId15"/>
    <p:sldId id="277" r:id="rId16"/>
    <p:sldId id="282" r:id="rId17"/>
    <p:sldId id="270" r:id="rId18"/>
    <p:sldId id="283" r:id="rId19"/>
    <p:sldId id="271" r:id="rId20"/>
    <p:sldId id="272" r:id="rId21"/>
    <p:sldId id="273" r:id="rId22"/>
    <p:sldId id="274" r:id="rId23"/>
    <p:sldId id="275" r:id="rId24"/>
    <p:sldId id="276" r:id="rId25"/>
    <p:sldId id="284" r:id="rId26"/>
    <p:sldId id="278" r:id="rId27"/>
    <p:sldId id="279" r:id="rId28"/>
    <p:sldId id="28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B3DA-8384-4915-89B2-1A3661856DEA}" type="datetimeFigureOut">
              <a:rPr lang="cs-CZ" smtClean="0"/>
              <a:pPr/>
              <a:t>7. 5. 2016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8F3B-D7CC-4E31-BAA3-F1E217DD2A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220254"/>
            <a:ext cx="8132962" cy="3945050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Jak být dobrým učitelem?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i="1" dirty="0" smtClean="0"/>
              <a:t> </a:t>
            </a:r>
            <a:r>
              <a:rPr lang="cs-CZ" sz="4800" b="1" i="1" dirty="0" smtClean="0"/>
              <a:t>(…to </a:t>
            </a:r>
            <a:r>
              <a:rPr lang="cs-CZ" sz="4800" b="1" i="1" dirty="0" smtClean="0"/>
              <a:t>se pozná! </a:t>
            </a:r>
            <a:r>
              <a:rPr lang="cs-CZ" sz="4800" b="1" i="1" dirty="0" smtClean="0">
                <a:sym typeface="Wingdings"/>
              </a:rPr>
              <a:t></a:t>
            </a:r>
            <a:r>
              <a:rPr lang="cs-CZ" sz="4800" b="1" i="1" dirty="0" smtClean="0"/>
              <a:t>)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AC Bučovice,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8.5.2016</a:t>
            </a:r>
            <a:endParaRPr lang="cs-CZ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51836"/>
            <a:ext cx="2681089" cy="194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/>
              <a:t> 3. nemít </a:t>
            </a:r>
            <a:r>
              <a:rPr lang="cs-CZ" sz="3200" b="1" dirty="0" smtClean="0"/>
              <a:t>přehnaná očekávání </a:t>
            </a:r>
            <a:r>
              <a:rPr lang="cs-CZ" sz="3200" dirty="0" smtClean="0"/>
              <a:t>– </a:t>
            </a:r>
            <a:r>
              <a:rPr lang="cs-CZ" sz="3200" b="1" dirty="0" smtClean="0"/>
              <a:t>pozornost</a:t>
            </a:r>
            <a:r>
              <a:rPr lang="cs-CZ" sz="3200" dirty="0" smtClean="0"/>
              <a:t> lidí je omezená a </a:t>
            </a:r>
            <a:r>
              <a:rPr lang="cs-CZ" sz="3200" b="1" dirty="0" smtClean="0"/>
              <a:t>ochota namáhat</a:t>
            </a:r>
            <a:r>
              <a:rPr lang="cs-CZ" sz="3200" dirty="0" smtClean="0"/>
              <a:t> se je velmi omezená, je potřeba pracovat s postupným zlepšováním, děti – 10 min, dospělí 25 min, příliš dlouhá řeč způsobuje, že lidé „odmazávají“ část toho, cos řekl předtím</a:t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4. pracovat s </a:t>
            </a:r>
            <a:r>
              <a:rPr lang="cs-CZ" sz="3200" b="1" dirty="0" smtClean="0"/>
              <a:t>pozorností celou dobu</a:t>
            </a:r>
            <a:r>
              <a:rPr lang="cs-CZ" sz="3200" dirty="0" smtClean="0"/>
              <a:t> – (průvodce vede skupinu lidí na prohlídku hradu), získání a udržení pozornosti je často klíč k úspěchu (co dělají tvé oči?, to prozradí), svou pozornost rozděl mezi </a:t>
            </a:r>
            <a:r>
              <a:rPr lang="cs-CZ" sz="3200" b="1" dirty="0" smtClean="0"/>
              <a:t>své sdělení</a:t>
            </a:r>
            <a:r>
              <a:rPr lang="cs-CZ" sz="3200" dirty="0" smtClean="0"/>
              <a:t> a </a:t>
            </a:r>
            <a:r>
              <a:rPr lang="cs-CZ" sz="3200" b="1" dirty="0" smtClean="0"/>
              <a:t>své </a:t>
            </a:r>
            <a:r>
              <a:rPr lang="cs-CZ" sz="3200" dirty="0" smtClean="0"/>
              <a:t>posluchače, udržuj mírné napětí – můžeš posluchače něčím překvapit</a:t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270000"/>
            <a:ext cx="5080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86794" cy="864096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cs-CZ" sz="3200" dirty="0" smtClean="0"/>
              <a:t> </a:t>
            </a:r>
            <a:r>
              <a:rPr lang="cs-CZ" sz="3200" dirty="0" smtClean="0"/>
              <a:t>4. pracovat s </a:t>
            </a:r>
            <a:r>
              <a:rPr lang="cs-CZ" sz="3200" b="1" dirty="0" smtClean="0"/>
              <a:t>pozorností celou </a:t>
            </a:r>
            <a:r>
              <a:rPr lang="cs-CZ" sz="3200" b="1" dirty="0" smtClean="0"/>
              <a:t>dobu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243558"/>
            <a:ext cx="3672408" cy="312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38928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5. posoudit schopnost posluchače</a:t>
            </a:r>
            <a:r>
              <a:rPr lang="cs-CZ" sz="3200" dirty="0" smtClean="0"/>
              <a:t> – to že posluchač kýve hlavou a usmívá se ještě vůbec nemusí znamenat, že ti </a:t>
            </a:r>
            <a:r>
              <a:rPr lang="cs-CZ" sz="3200" b="1" dirty="0" smtClean="0"/>
              <a:t>rozumí</a:t>
            </a:r>
            <a:r>
              <a:rPr lang="cs-CZ" sz="3200" dirty="0" smtClean="0"/>
              <a:t>, je potřeba si ověřit, „kde se dotyčný nachází“ čemu porozuměl a čemu </a:t>
            </a:r>
            <a:r>
              <a:rPr lang="cs-CZ" sz="3200" dirty="0" smtClean="0"/>
              <a:t>ne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720080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/>
              <a:t> </a:t>
            </a:r>
            <a:r>
              <a:rPr lang="cs-CZ" sz="3200" b="1" dirty="0" smtClean="0"/>
              <a:t>5. posoudit </a:t>
            </a:r>
            <a:r>
              <a:rPr lang="cs-CZ" sz="3200" b="1" dirty="0" smtClean="0"/>
              <a:t>schopnost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776864" cy="54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5. posoudit schopnost posluchače</a:t>
            </a:r>
            <a:r>
              <a:rPr lang="cs-CZ" sz="3200" dirty="0" smtClean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vlak do stanice změna života je řazený: 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0000"/>
                </a:solidFill>
              </a:rPr>
              <a:t>pozornost/ zájem </a:t>
            </a:r>
            <a:r>
              <a:rPr lang="cs-CZ" sz="3200" dirty="0" smtClean="0"/>
              <a:t>– </a:t>
            </a:r>
            <a:r>
              <a:rPr lang="cs-CZ" sz="3200" dirty="0" smtClean="0">
                <a:solidFill>
                  <a:srgbClr val="FF0000"/>
                </a:solidFill>
              </a:rPr>
              <a:t>pochopení</a:t>
            </a:r>
            <a:r>
              <a:rPr lang="cs-CZ" sz="3200" dirty="0" smtClean="0"/>
              <a:t>*/ </a:t>
            </a:r>
            <a:r>
              <a:rPr lang="cs-CZ" sz="3200" dirty="0" smtClean="0">
                <a:solidFill>
                  <a:srgbClr val="FF0000"/>
                </a:solidFill>
              </a:rPr>
              <a:t>zapamatování</a:t>
            </a:r>
            <a:r>
              <a:rPr lang="cs-CZ" sz="3200" dirty="0" smtClean="0"/>
              <a:t>** – </a:t>
            </a:r>
            <a:r>
              <a:rPr lang="cs-CZ" sz="3200" dirty="0" smtClean="0">
                <a:solidFill>
                  <a:srgbClr val="FF0000"/>
                </a:solidFill>
              </a:rPr>
              <a:t>změna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 </a:t>
            </a:r>
            <a:br>
              <a:rPr lang="cs-CZ" sz="3200" dirty="0" smtClean="0"/>
            </a:br>
            <a:r>
              <a:rPr lang="cs-CZ" sz="3200" i="1" dirty="0" smtClean="0"/>
              <a:t>* pochopení bývá v lepším případě jen částečné</a:t>
            </a:r>
            <a:br>
              <a:rPr lang="cs-CZ" sz="3200" i="1" dirty="0" smtClean="0"/>
            </a:br>
            <a:r>
              <a:rPr lang="cs-CZ" sz="3200" i="1" dirty="0" smtClean="0"/>
              <a:t>** lidé velmi </a:t>
            </a:r>
            <a:r>
              <a:rPr lang="cs-CZ" sz="3200" i="1" dirty="0" smtClean="0"/>
              <a:t>zapomínají</a:t>
            </a:r>
            <a:endParaRPr lang="cs-CZ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493002" cy="129614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/>
              <a:t>pozornost</a:t>
            </a:r>
            <a:r>
              <a:rPr lang="cs-CZ" sz="4000" b="1" dirty="0" smtClean="0"/>
              <a:t>/ zájem – pochopení*/ zapamatování** – </a:t>
            </a:r>
            <a:r>
              <a:rPr lang="cs-CZ" sz="4000" b="1" dirty="0" smtClean="0"/>
              <a:t>změna</a:t>
            </a:r>
            <a:endParaRPr lang="cs-CZ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4968552" cy="279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404664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6. přiměřeně, </a:t>
            </a:r>
            <a:r>
              <a:rPr lang="cs-CZ" sz="3200" b="1" dirty="0" err="1" smtClean="0"/>
              <a:t>přiměřeně</a:t>
            </a:r>
            <a:r>
              <a:rPr lang="cs-CZ" sz="3200" b="1" dirty="0" smtClean="0"/>
              <a:t> …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odhadnout „správné“ množství informací – když dáme morčeti tři stébla, bude mít hlad, když ho zasypeme hromadou – udusí se</a:t>
            </a:r>
            <a:br>
              <a:rPr lang="cs-CZ" sz="3200" dirty="0" smtClean="0"/>
            </a:br>
            <a:r>
              <a:rPr lang="cs-CZ" sz="3200" i="1" dirty="0" smtClean="0"/>
              <a:t>(postupným tréninkem může dojít ke zlepšení „výkonu“ posluchačů)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 </a:t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21088"/>
            <a:ext cx="4691112" cy="19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404664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6. přiměřeně, </a:t>
            </a:r>
            <a:r>
              <a:rPr lang="cs-CZ" sz="3200" b="1" dirty="0" err="1" smtClean="0"/>
              <a:t>přiměřeně</a:t>
            </a:r>
            <a:r>
              <a:rPr lang="cs-CZ" sz="3200" b="1" dirty="0" smtClean="0"/>
              <a:t> …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odhadnout „správné“ množství informací – když dáme morčeti tři stébla, bude mít hlad, když ho zasypeme hromadou – udusí se</a:t>
            </a:r>
            <a:br>
              <a:rPr lang="cs-CZ" sz="3200" dirty="0" smtClean="0"/>
            </a:br>
            <a:r>
              <a:rPr lang="cs-CZ" sz="3200" i="1" dirty="0" smtClean="0"/>
              <a:t>(postupným tréninkem může dojít ke zlepšení „výkonu“ posluchačů)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 </a:t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502496" cy="261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7. posoudit okolnosti</a:t>
            </a:r>
            <a:r>
              <a:rPr lang="cs-CZ" sz="3200" dirty="0" smtClean="0"/>
              <a:t> – vnější hluk, světlo, špatný vzduch, je po obědě, malé děti, málo lidí, mnoho lidí, špatný mikrofon (protáhnout se, počkat …)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486" y="908720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/>
              <a:t>Průměrný</a:t>
            </a:r>
            <a:r>
              <a:rPr lang="cs-CZ" sz="3200" dirty="0" smtClean="0"/>
              <a:t> učitel vypráví. </a:t>
            </a:r>
            <a:br>
              <a:rPr lang="cs-CZ" sz="3200" dirty="0" smtClean="0"/>
            </a:br>
            <a:r>
              <a:rPr lang="cs-CZ" sz="3200" b="1" dirty="0" smtClean="0"/>
              <a:t>Dobrý</a:t>
            </a:r>
            <a:r>
              <a:rPr lang="cs-CZ" sz="3200" dirty="0" smtClean="0"/>
              <a:t> učitel vysvětluje. </a:t>
            </a:r>
            <a:br>
              <a:rPr lang="cs-CZ" sz="3200" dirty="0" smtClean="0"/>
            </a:br>
            <a:r>
              <a:rPr lang="cs-CZ" sz="3200" b="1" dirty="0" smtClean="0"/>
              <a:t>Výborný</a:t>
            </a:r>
            <a:r>
              <a:rPr lang="cs-CZ" sz="3200" dirty="0" smtClean="0"/>
              <a:t> učitel ukazuje. </a:t>
            </a:r>
            <a:br>
              <a:rPr lang="cs-CZ" sz="3200" dirty="0" smtClean="0"/>
            </a:br>
            <a:r>
              <a:rPr lang="cs-CZ" sz="3200" b="1" dirty="0" smtClean="0"/>
              <a:t>Nejlepší</a:t>
            </a:r>
            <a:r>
              <a:rPr lang="cs-CZ" sz="3200" dirty="0" smtClean="0"/>
              <a:t> učitel </a:t>
            </a:r>
            <a:r>
              <a:rPr lang="cs-CZ" sz="3200" dirty="0" smtClean="0"/>
              <a:t>inspiruje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800" i="1" dirty="0" smtClean="0"/>
              <a:t> Charles </a:t>
            </a:r>
            <a:r>
              <a:rPr lang="cs-CZ" sz="2800" i="1" dirty="0" err="1" smtClean="0"/>
              <a:t>Farrar</a:t>
            </a:r>
            <a:r>
              <a:rPr lang="cs-CZ" sz="2800" i="1" dirty="0" smtClean="0"/>
              <a:t> Browne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44203"/>
            <a:ext cx="4293839" cy="28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8. schopnost vysvětlovat, názornost</a:t>
            </a:r>
            <a:r>
              <a:rPr lang="cs-CZ" sz="3200" dirty="0" smtClean="0"/>
              <a:t> – je vhodné použít vhodné pomůcky, vhodné příměry (být názorný), pracovat se smysly člověka, méně mluvit, více se ptát (mít věc v ruce, nebo na papíře, nebo promítnou ji)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9. trpělivost</a:t>
            </a:r>
            <a:r>
              <a:rPr lang="cs-CZ" sz="3200" dirty="0" smtClean="0"/>
              <a:t> - musí unést neúspěch, nevděk, nepřátelství – učitel musí být schopen se sám nechat Bohem, lidmi a okolnostmi poučit ... Mojžíš (nevešel do K.)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-27384"/>
            <a:ext cx="15883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10. držet se při zemi</a:t>
            </a:r>
            <a:r>
              <a:rPr lang="cs-CZ" sz="3200" dirty="0" smtClean="0"/>
              <a:t> – nepočítat, že „tvé Boží slovo“ hned všechno </a:t>
            </a:r>
            <a:r>
              <a:rPr lang="cs-CZ" sz="3200" dirty="0" smtClean="0"/>
              <a:t>změní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i="1" dirty="0" smtClean="0"/>
              <a:t>představa řečníka</a:t>
            </a:r>
            <a:r>
              <a:rPr lang="cs-CZ" sz="3200" i="1" dirty="0" smtClean="0"/>
              <a:t>: jeho slovo je jako </a:t>
            </a:r>
            <a:r>
              <a:rPr lang="cs-CZ" sz="3200" b="1" i="1" dirty="0" smtClean="0"/>
              <a:t>džbán s vodou na poušti</a:t>
            </a:r>
            <a:r>
              <a:rPr lang="cs-CZ" sz="3200" i="1" dirty="0" smtClean="0"/>
              <a:t>, po kterém každý sáhne, osvěží ho, bude vděčný a stane se moudřejším, posluchač ocení jedinečnost myšlenek </a:t>
            </a:r>
            <a:r>
              <a:rPr lang="cs-CZ" sz="3200" i="1" dirty="0" smtClean="0"/>
              <a:t>řečníka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836712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10. držet se při zemi</a:t>
            </a:r>
            <a:r>
              <a:rPr lang="cs-CZ" sz="3200" dirty="0" smtClean="0"/>
              <a:t> – nepočítat, že „tvé Boží slovo“ hned všechno změní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i="1" dirty="0" smtClean="0"/>
              <a:t>představa posluchače</a:t>
            </a:r>
            <a:r>
              <a:rPr lang="cs-CZ" sz="3200" i="1" dirty="0" smtClean="0"/>
              <a:t>: musím vyslechnout jedno z mnoha projevů, které se už řekly a zase se budou říkat, pokud mě to zaujme/ pobaví, tak si z nabízeného talíře trochu </a:t>
            </a:r>
            <a:r>
              <a:rPr lang="cs-CZ" sz="3200" i="1" dirty="0" smtClean="0"/>
              <a:t>zobnu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1749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/>
              <a:t> </a:t>
            </a:r>
            <a:r>
              <a:rPr lang="cs-CZ" sz="3200" b="1" dirty="0" smtClean="0"/>
              <a:t>10. držet se při zemi</a:t>
            </a:r>
            <a:r>
              <a:rPr lang="cs-CZ" sz="3200" dirty="0" smtClean="0"/>
              <a:t> – nepočítat, že „tvé Boží slovo“ hned všechno změní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i="1" dirty="0" smtClean="0"/>
              <a:t>představa posluchače</a:t>
            </a:r>
            <a:r>
              <a:rPr lang="cs-CZ" sz="3200" i="1" dirty="0" smtClean="0"/>
              <a:t>: musím vyslechnout jedno z mnoha projevů, které se už řekly a zase se budou říkat, pokud mě to zaujme/ pobaví, tak si z nabízeného talíře trochu </a:t>
            </a:r>
            <a:r>
              <a:rPr lang="cs-CZ" sz="3200" i="1" dirty="0" smtClean="0"/>
              <a:t>zobnu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332656"/>
            <a:ext cx="8386794" cy="561662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/>
              <a:t> 11. počítat s Božím ovocem</a:t>
            </a:r>
            <a:r>
              <a:rPr lang="cs-CZ" sz="3200" dirty="0" smtClean="0"/>
              <a:t> – </a:t>
            </a:r>
            <a:r>
              <a:rPr lang="cs-CZ" sz="3200" dirty="0" err="1" smtClean="0"/>
              <a:t>Iz</a:t>
            </a:r>
            <a:r>
              <a:rPr lang="cs-CZ" sz="3200" dirty="0" smtClean="0"/>
              <a:t> 55</a:t>
            </a:r>
            <a:br>
              <a:rPr lang="cs-CZ" sz="3200" dirty="0" smtClean="0"/>
            </a:br>
            <a:r>
              <a:rPr lang="cs-CZ" sz="3200" dirty="0" smtClean="0"/>
              <a:t>10 Spustí-li se lijavec nebo padá-li sníh z nebe, nevrací se zpátky, nýbrž zavlažuje zemi a činí ji plodnou a úrodnou, takže vydává símě tomu, kdo rozsívá, a chléb tomu, kdo jí. 11 Tak tomu bude s mým slovem, které vychází z mých úst: </a:t>
            </a:r>
            <a:r>
              <a:rPr lang="cs-CZ" sz="3200" b="1" dirty="0" smtClean="0"/>
              <a:t>Nenavrátí se ke mně s prázdnou</a:t>
            </a:r>
            <a:r>
              <a:rPr lang="cs-CZ" sz="3200" dirty="0" smtClean="0"/>
              <a:t>, nýbrž </a:t>
            </a:r>
            <a:r>
              <a:rPr lang="cs-CZ" sz="3200" b="1" dirty="0" smtClean="0"/>
              <a:t>vykoná</a:t>
            </a:r>
            <a:r>
              <a:rPr lang="cs-CZ" sz="3200" dirty="0" smtClean="0"/>
              <a:t>, co chci, vykoná zdárně, k čemu jsem je poslal</a:t>
            </a:r>
            <a:r>
              <a:rPr lang="cs-CZ" sz="3200" dirty="0" smtClean="0"/>
              <a:t>.“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46017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17384"/>
            <a:ext cx="4575944" cy="3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332656"/>
            <a:ext cx="8386794" cy="5112568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/>
              <a:t>Učitelem </a:t>
            </a:r>
            <a:r>
              <a:rPr lang="cs-CZ" sz="3200" b="1" dirty="0" smtClean="0"/>
              <a:t>je do určité míry každý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/>
              <a:t>vysvětlujeme</a:t>
            </a:r>
            <a:r>
              <a:rPr lang="cs-CZ" sz="3200" dirty="0" smtClean="0"/>
              <a:t> </a:t>
            </a:r>
            <a:r>
              <a:rPr lang="cs-CZ" sz="3200" dirty="0" smtClean="0"/>
              <a:t>někomu něco, jsme </a:t>
            </a:r>
            <a:r>
              <a:rPr lang="cs-CZ" sz="3200" b="1" dirty="0" smtClean="0"/>
              <a:t>příkladem</a:t>
            </a:r>
            <a:r>
              <a:rPr lang="cs-CZ" sz="3200" dirty="0" smtClean="0"/>
              <a:t> pro druhé, vzájemně se </a:t>
            </a:r>
            <a:r>
              <a:rPr lang="cs-CZ" sz="3200" b="1" dirty="0" smtClean="0"/>
              <a:t>vyučujeme z Božího </a:t>
            </a:r>
            <a:r>
              <a:rPr lang="cs-CZ" sz="3200" b="1" dirty="0" smtClean="0"/>
              <a:t>slova </a:t>
            </a:r>
            <a:r>
              <a:rPr lang="cs-CZ" sz="3200" dirty="0" smtClean="0"/>
              <a:t>(čiňte učedníky…), </a:t>
            </a:r>
            <a:r>
              <a:rPr lang="cs-CZ" sz="3200" dirty="0" smtClean="0"/>
              <a:t>někteří mají učitelský dar … má velikou cenu se v tomto daru zlepšovat a sloužit jím lépe!!!</a:t>
            </a:r>
            <a:endParaRPr lang="cs-CZ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332656"/>
            <a:ext cx="8386794" cy="5112568"/>
          </a:xfrm>
        </p:spPr>
        <p:txBody>
          <a:bodyPr>
            <a:noAutofit/>
          </a:bodyPr>
          <a:lstStyle/>
          <a:p>
            <a:pPr algn="l"/>
            <a:r>
              <a:rPr lang="cs-CZ" sz="5400" b="1" dirty="0" smtClean="0"/>
              <a:t>Vyučuj v Boží síle lépe</a:t>
            </a:r>
            <a:r>
              <a:rPr lang="cs-CZ" sz="5400" b="1" dirty="0" smtClean="0"/>
              <a:t>!!!</a:t>
            </a:r>
            <a:endParaRPr lang="cs-CZ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486" y="908720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/>
              <a:t>Nejlepší</a:t>
            </a:r>
            <a:r>
              <a:rPr lang="cs-CZ" sz="3200" dirty="0" smtClean="0"/>
              <a:t> učitel </a:t>
            </a:r>
            <a:r>
              <a:rPr lang="cs-CZ" sz="3200" dirty="0" smtClean="0"/>
              <a:t>inspiruje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r>
              <a:rPr lang="cs-CZ" sz="3200" dirty="0" smtClean="0"/>
              <a:t>– lidé nás sledují, nezřetelnější a nejhlasitější je řeč našich </a:t>
            </a:r>
            <a:r>
              <a:rPr lang="cs-CZ" sz="3200" b="1" dirty="0" smtClean="0"/>
              <a:t>skutků</a:t>
            </a:r>
            <a:r>
              <a:rPr lang="cs-CZ" sz="3200" dirty="0" smtClean="0"/>
              <a:t>, náš život, největším úspěchem učitele je to, když ho lidé </a:t>
            </a:r>
            <a:r>
              <a:rPr lang="cs-CZ" sz="3200" b="1" dirty="0" smtClean="0"/>
              <a:t>následují</a:t>
            </a:r>
            <a:br>
              <a:rPr lang="cs-CZ" sz="3200" b="1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486" y="908720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/>
              <a:t>Učitel</a:t>
            </a:r>
            <a:r>
              <a:rPr lang="cs-CZ" sz="3200" dirty="0" smtClean="0"/>
              <a:t> </a:t>
            </a:r>
            <a:r>
              <a:rPr lang="cs-CZ" sz="3200" dirty="0" smtClean="0"/>
              <a:t>neboli </a:t>
            </a:r>
            <a:r>
              <a:rPr lang="cs-CZ" sz="3200" b="1" dirty="0" smtClean="0"/>
              <a:t>pedagog </a:t>
            </a:r>
            <a:r>
              <a:rPr lang="cs-CZ" sz="3200" b="1" dirty="0" smtClean="0"/>
              <a:t> 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i="1" dirty="0" err="1" smtClean="0"/>
              <a:t>paidós</a:t>
            </a:r>
            <a:r>
              <a:rPr lang="cs-CZ" sz="3200" dirty="0" smtClean="0"/>
              <a:t>: dítě, </a:t>
            </a:r>
            <a:r>
              <a:rPr lang="cs-CZ" sz="3200" i="1" dirty="0" err="1" smtClean="0"/>
              <a:t>ágein</a:t>
            </a:r>
            <a:r>
              <a:rPr lang="cs-CZ" sz="3200" dirty="0" smtClean="0"/>
              <a:t>: vést</a:t>
            </a:r>
            <a:br>
              <a:rPr lang="cs-CZ" sz="3200" dirty="0" smtClean="0"/>
            </a:br>
            <a:r>
              <a:rPr lang="cs-CZ" sz="3200" dirty="0" smtClean="0"/>
              <a:t>předávat své znalosti, motivovat žáky k získávání znalostí z dalších zdrojů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486" y="908720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/>
              <a:t>Bůh sám nás učí a my se učíme od něj (učit)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Žalmy </a:t>
            </a:r>
            <a:r>
              <a:rPr lang="cs-CZ" sz="3200" dirty="0" smtClean="0"/>
              <a:t>119, 64  Tvého milosrdenství je, Hospodine, plná země, </a:t>
            </a:r>
            <a:r>
              <a:rPr lang="cs-CZ" sz="3200" b="1" dirty="0" smtClean="0"/>
              <a:t>vyučuj</a:t>
            </a:r>
            <a:r>
              <a:rPr lang="cs-CZ" sz="3200" dirty="0" smtClean="0"/>
              <a:t> mě v tom, co nařizuješ.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486" y="908720"/>
            <a:ext cx="8386794" cy="5040560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/>
              <a:t>2. </a:t>
            </a:r>
            <a:r>
              <a:rPr lang="cs-CZ" sz="3200" dirty="0" err="1" smtClean="0"/>
              <a:t>Timoteovi</a:t>
            </a:r>
            <a:r>
              <a:rPr lang="cs-CZ" sz="3200" dirty="0" smtClean="0"/>
              <a:t> 4,2 Hlásej slovo Boží, ať přijdeš vhod či nevhod, usvědčuj, domlouvej, napomínej v </a:t>
            </a:r>
            <a:r>
              <a:rPr lang="cs-CZ" sz="3200" b="1" dirty="0" smtClean="0"/>
              <a:t>trpělivém vyučování</a:t>
            </a:r>
            <a:r>
              <a:rPr lang="cs-CZ" sz="3200" dirty="0" smtClean="0"/>
              <a:t>. </a:t>
            </a:r>
            <a:br>
              <a:rPr lang="cs-CZ" sz="3200" dirty="0" smtClean="0"/>
            </a:br>
            <a:r>
              <a:rPr lang="cs-CZ" sz="3200" dirty="0" smtClean="0"/>
              <a:t>3Neboť přijde doba, kdy lidé nesnesou zdravé </a:t>
            </a:r>
            <a:r>
              <a:rPr lang="cs-CZ" sz="3200" b="1" dirty="0" smtClean="0"/>
              <a:t>učení</a:t>
            </a:r>
            <a:r>
              <a:rPr lang="cs-CZ" sz="3200" dirty="0" smtClean="0"/>
              <a:t>, a podle svých choutek si seženou </a:t>
            </a:r>
            <a:r>
              <a:rPr lang="cs-CZ" sz="3200" b="1" dirty="0" smtClean="0"/>
              <a:t>učitele</a:t>
            </a:r>
            <a:r>
              <a:rPr lang="cs-CZ" sz="3200" dirty="0" smtClean="0"/>
              <a:t>, kteří by vyhověli jejich </a:t>
            </a:r>
            <a:r>
              <a:rPr lang="cs-CZ" sz="3200" dirty="0" smtClean="0"/>
              <a:t>přáním…5 Avšak </a:t>
            </a:r>
            <a:r>
              <a:rPr lang="cs-CZ" sz="3200" dirty="0" smtClean="0"/>
              <a:t>ty buď ve všem střízlivý, snášej útrapy, konej dílo </a:t>
            </a:r>
            <a:r>
              <a:rPr lang="cs-CZ" sz="3200" b="1" dirty="0" smtClean="0"/>
              <a:t>zvěstovatele evangelia </a:t>
            </a:r>
            <a:r>
              <a:rPr lang="cs-CZ" sz="3200" dirty="0" smtClean="0"/>
              <a:t>a cele se věnuj své službě.</a:t>
            </a:r>
            <a:br>
              <a:rPr lang="cs-CZ" sz="3200" dirty="0" smtClean="0"/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hnutý roh 3"/>
          <p:cNvSpPr/>
          <p:nvPr/>
        </p:nvSpPr>
        <p:spPr>
          <a:xfrm>
            <a:off x="323528" y="404664"/>
            <a:ext cx="8280920" cy="6120680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486" y="260648"/>
            <a:ext cx="8386794" cy="5832648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Kvalifikace k „učitelství“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 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1. porozumět látce </a:t>
            </a:r>
            <a:br>
              <a:rPr lang="cs-CZ" sz="2800" dirty="0" smtClean="0"/>
            </a:br>
            <a:r>
              <a:rPr lang="cs-CZ" sz="2800" dirty="0" smtClean="0"/>
              <a:t>2. být srozumitelný </a:t>
            </a:r>
            <a:br>
              <a:rPr lang="cs-CZ" sz="2800" dirty="0" smtClean="0"/>
            </a:br>
            <a:r>
              <a:rPr lang="cs-CZ" sz="2800" dirty="0" smtClean="0"/>
              <a:t>3. nemít </a:t>
            </a:r>
            <a:r>
              <a:rPr lang="cs-CZ" sz="2800" dirty="0" smtClean="0"/>
              <a:t>přehnaná očekávání – pozornost je omezená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4. pracovat s pozorností celou dobu </a:t>
            </a:r>
            <a:br>
              <a:rPr lang="cs-CZ" sz="2800" dirty="0" smtClean="0"/>
            </a:br>
            <a:r>
              <a:rPr lang="cs-CZ" sz="2800" dirty="0" smtClean="0"/>
              <a:t>5. posoudit schopnost posluchače </a:t>
            </a:r>
            <a:br>
              <a:rPr lang="cs-CZ" sz="2800" dirty="0" smtClean="0"/>
            </a:br>
            <a:r>
              <a:rPr lang="cs-CZ" sz="2800" dirty="0" smtClean="0"/>
              <a:t>6. přiměřeně, </a:t>
            </a:r>
            <a:r>
              <a:rPr lang="cs-CZ" sz="2800" dirty="0" err="1" smtClean="0"/>
              <a:t>přiměřeně</a:t>
            </a:r>
            <a:r>
              <a:rPr lang="cs-CZ" sz="2800" dirty="0" smtClean="0"/>
              <a:t> … </a:t>
            </a:r>
            <a:br>
              <a:rPr lang="cs-CZ" sz="2800" dirty="0" smtClean="0"/>
            </a:br>
            <a:r>
              <a:rPr lang="cs-CZ" sz="2800" dirty="0" smtClean="0"/>
              <a:t>7. posoudit okolnosti </a:t>
            </a:r>
            <a:br>
              <a:rPr lang="cs-CZ" sz="2800" dirty="0" smtClean="0"/>
            </a:br>
            <a:r>
              <a:rPr lang="cs-CZ" sz="2800" dirty="0" smtClean="0"/>
              <a:t>8. schopnost vysvětlovat, názornost </a:t>
            </a:r>
            <a:br>
              <a:rPr lang="cs-CZ" sz="2800" dirty="0" smtClean="0"/>
            </a:br>
            <a:r>
              <a:rPr lang="cs-CZ" sz="2800" dirty="0" smtClean="0"/>
              <a:t>9. trpělivost </a:t>
            </a:r>
            <a:br>
              <a:rPr lang="cs-CZ" sz="2800" dirty="0" smtClean="0"/>
            </a:br>
            <a:r>
              <a:rPr lang="cs-CZ" sz="2800" dirty="0" smtClean="0"/>
              <a:t>10. držet se při zemi v kapacitě posluchačů</a:t>
            </a:r>
            <a:br>
              <a:rPr lang="cs-CZ" sz="2800" dirty="0" smtClean="0"/>
            </a:br>
            <a:r>
              <a:rPr lang="cs-CZ" sz="2800" dirty="0" smtClean="0"/>
              <a:t>11. počítat s Božím ovocem </a:t>
            </a:r>
            <a:endParaRPr lang="cs-CZ" sz="28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1. porozumět látce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– musí znát dotyčnou oblast dostatečně dobře, aby byl přínosem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(osobní, humor, Bohem inspirované)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00034" y="5929330"/>
            <a:ext cx="83867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Jak být dobrým učitelem?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471486" y="620688"/>
            <a:ext cx="8386794" cy="504056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Kvalifikace k „učitelství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/>
              <a:t> 2. být srozumitelný</a:t>
            </a:r>
            <a:r>
              <a:rPr lang="cs-CZ" sz="3200" dirty="0" smtClean="0"/>
              <a:t> - i složité věci se dají vysvětlit srozumitelně a relativně jednoduše</a:t>
            </a:r>
            <a:br>
              <a:rPr lang="cs-CZ" sz="3200" dirty="0" smtClean="0"/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295</Words>
  <Application>Microsoft Office PowerPoint</Application>
  <PresentationFormat>Předvádění na obrazovce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Jak být dobrým učitelem?  (…to se pozná! )  AC Bučovice, 8.5.2016</vt:lpstr>
      <vt:lpstr>Průměrný učitel vypráví.  Dobrý učitel vysvětluje.  Výborný učitel ukazuje.  Nejlepší učitel inspiruje   Charles Farrar Browne </vt:lpstr>
      <vt:lpstr> Nejlepší učitel inspiruje  – lidé nás sledují, nezřetelnější a nejhlasitější je řeč našich skutků, náš život, největším úspěchem učitele je to, když ho lidé následují   </vt:lpstr>
      <vt:lpstr>Učitel neboli pedagog    paidós: dítě, ágein: vést předávat své znalosti, motivovat žáky k získávání znalostí z dalších zdrojů   </vt:lpstr>
      <vt:lpstr>Bůh sám nás učí a my se učíme od něj (učit)  Žalmy 119, 64  Tvého milosrdenství je, Hospodine, plná země, vyučuj mě v tom, co nařizuješ.    </vt:lpstr>
      <vt:lpstr>2. Timoteovi 4,2 Hlásej slovo Boží, ať přijdeš vhod či nevhod, usvědčuj, domlouvej, napomínej v trpělivém vyučování.  3Neboť přijde doba, kdy lidé nesnesou zdravé učení, a podle svých choutek si seženou učitele, kteří by vyhověli jejich přáním…5 Avšak ty buď ve všem střízlivý, snášej útrapy, konej dílo zvěstovatele evangelia a cele se věnuj své službě. </vt:lpstr>
      <vt:lpstr>Kvalifikace k „učitelství“   1. porozumět látce  2. být srozumitelný  3. nemít přehnaná očekávání – pozornost je omezená 4. pracovat s pozorností celou dobu  5. posoudit schopnost posluchače  6. přiměřeně, přiměřeně …  7. posoudit okolnosti  8. schopnost vysvětlovat, názornost  9. trpělivost  10. držet se při zemi v kapacitě posluchačů 11. počítat s Božím ovocem </vt:lpstr>
      <vt:lpstr>Kvalifikace k „učitelství“   1. porozumět látce – musí znát dotyčnou oblast dostatečně dobře, aby byl přínosem (osobní, humor, Bohem inspirované) </vt:lpstr>
      <vt:lpstr>Kvalifikace k „učitelství“    2. být srozumitelný - i složité věci se dají vysvětlit srozumitelně a relativně jednoduše  </vt:lpstr>
      <vt:lpstr>Kvalifikace k „učitelství“    3. nemít přehnaná očekávání – pozornost lidí je omezená a ochota namáhat se je velmi omezená, je potřeba pracovat s postupným zlepšováním, děti – 10 min, dospělí 25 min, příliš dlouhá řeč způsobuje, že lidé „odmazávají“ část toho, cos řekl předtím </vt:lpstr>
      <vt:lpstr>Kvalifikace k „učitelství“    4. pracovat s pozorností celou dobu – (průvodce vede skupinu lidí na prohlídku hradu), získání a udržení pozornosti je často klíč k úspěchu (co dělají tvé oči?, to prozradí), svou pozornost rozděl mezi své sdělení a své posluchače, udržuj mírné napětí – můžeš posluchače něčím překvapit </vt:lpstr>
      <vt:lpstr> 4. pracovat s pozorností celou dobu</vt:lpstr>
      <vt:lpstr>Kvalifikace k „učitelství“    5. posoudit schopnost posluchače – to že posluchač kýve hlavou a usmívá se ještě vůbec nemusí znamenat, že ti rozumí, je potřeba si ověřit, „kde se dotyčný nachází“ čemu porozuměl a čemu ne </vt:lpstr>
      <vt:lpstr> 5. posoudit schopnost</vt:lpstr>
      <vt:lpstr>Kvalifikace k „učitelství“    5. posoudit schopnost posluchače   vlak do stanice změna života je řazený:  pozornost/ zájem – pochopení*/ zapamatování** – změna   * pochopení bývá v lepším případě jen částečné ** lidé velmi zapomínají</vt:lpstr>
      <vt:lpstr>pozornost/ zájem – pochopení*/ zapamatování** – změna</vt:lpstr>
      <vt:lpstr>Kvalifikace k „učitelství“   6. přiměřeně, přiměřeně …  odhadnout „správné“ množství informací – když dáme morčeti tři stébla, bude mít hlad, když ho zasypeme hromadou – udusí se (postupným tréninkem může dojít ke zlepšení „výkonu“ posluchačů)   </vt:lpstr>
      <vt:lpstr>Kvalifikace k „učitelství“   6. přiměřeně, přiměřeně …  odhadnout „správné“ množství informací – když dáme morčeti tři stébla, bude mít hlad, když ho zasypeme hromadou – udusí se (postupným tréninkem může dojít ke zlepšení „výkonu“ posluchačů)   </vt:lpstr>
      <vt:lpstr>Kvalifikace k „učitelství“    7. posoudit okolnosti – vnější hluk, světlo, špatný vzduch, je po obědě, malé děti, málo lidí, mnoho lidí, špatný mikrofon (protáhnout se, počkat …)  </vt:lpstr>
      <vt:lpstr>Kvalifikace k „učitelství“    8. schopnost vysvětlovat, názornost – je vhodné použít vhodné pomůcky, vhodné příměry (být názorný), pracovat se smysly člověka, méně mluvit, více se ptát (mít věc v ruce, nebo na papíře, nebo promítnou ji)  </vt:lpstr>
      <vt:lpstr>Kvalifikace k „učitelství“    9. trpělivost - musí unést neúspěch, nevděk, nepřátelství – učitel musí být schopen se sám nechat Bohem, lidmi a okolnostmi poučit ... Mojžíš (nevešel do K.)  </vt:lpstr>
      <vt:lpstr>Kvalifikace k „učitelství“    10. držet se při zemi – nepočítat, že „tvé Boží slovo“ hned všechno změní  představa řečníka: jeho slovo je jako džbán s vodou na poušti, po kterém každý sáhne, osvěží ho, bude vděčný a stane se moudřejším, posluchač ocení jedinečnost myšlenek řečníka</vt:lpstr>
      <vt:lpstr>Kvalifikace k „učitelství“    10. držet se při zemi – nepočítat, že „tvé Boží slovo“ hned všechno změní  představa posluchače: musím vyslechnout jedno z mnoha projevů, které se už řekly a zase se budou říkat, pokud mě to zaujme/ pobaví, tak si z nabízeného talíře trochu zobnu </vt:lpstr>
      <vt:lpstr>Kvalifikace k „učitelství“    10. držet se při zemi – nepočítat, že „tvé Boží slovo“ hned všechno změní  představa posluchače: musím vyslechnout jedno z mnoha projevů, které se už řekly a zase se budou říkat, pokud mě to zaujme/ pobaví, tak si z nabízeného talíře trochu zobnu </vt:lpstr>
      <vt:lpstr>Kvalifikace k „učitelství“    11. počítat s Božím ovocem – Iz 55 10 Spustí-li se lijavec nebo padá-li sníh z nebe, nevrací se zpátky, nýbrž zavlažuje zemi a činí ji plodnou a úrodnou, takže vydává símě tomu, kdo rozsívá, a chléb tomu, kdo jí. 11 Tak tomu bude s mým slovem, které vychází z mých úst: Nenavrátí se ke mně s prázdnou, nýbrž vykoná, co chci, vykoná zdárně, k čemu jsem je poslal.“</vt:lpstr>
      <vt:lpstr>Snímek 26</vt:lpstr>
      <vt:lpstr>Učitelem je do určité míry každý   vysvětlujeme někomu něco, jsme příkladem pro druhé, vzájemně se vyučujeme z Božího slova (čiňte učedníky…), někteří mají učitelský dar … má velikou cenu se v tomto daru zlepšovat a sloužit jím lépe!!!</vt:lpstr>
      <vt:lpstr>Vyučuj v Boží síle lépe!!!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 Eva I</dc:creator>
  <cp:lastModifiedBy>admin</cp:lastModifiedBy>
  <cp:revision>25</cp:revision>
  <dcterms:created xsi:type="dcterms:W3CDTF">2013-04-20T19:55:36Z</dcterms:created>
  <dcterms:modified xsi:type="dcterms:W3CDTF">2016-05-07T21:49:07Z</dcterms:modified>
</cp:coreProperties>
</file>