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6" r:id="rId3"/>
    <p:sldId id="258" r:id="rId4"/>
    <p:sldId id="259" r:id="rId5"/>
    <p:sldId id="260" r:id="rId6"/>
    <p:sldId id="263" r:id="rId7"/>
    <p:sldId id="266" r:id="rId8"/>
    <p:sldId id="265" r:id="rId9"/>
    <p:sldId id="261" r:id="rId10"/>
    <p:sldId id="267" r:id="rId11"/>
    <p:sldId id="262" r:id="rId12"/>
    <p:sldId id="270" r:id="rId13"/>
    <p:sldId id="269" r:id="rId14"/>
    <p:sldId id="26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13" autoAdjust="0"/>
    <p:restoredTop sz="93011" autoAdjust="0"/>
  </p:normalViewPr>
  <p:slideViewPr>
    <p:cSldViewPr>
      <p:cViewPr varScale="1">
        <p:scale>
          <a:sx n="68" d="100"/>
          <a:sy n="68" d="100"/>
        </p:scale>
        <p:origin x="-1422" y="-90"/>
      </p:cViewPr>
      <p:guideLst>
        <p:guide orient="horz" pos="2160"/>
        <p:guide pos="2880"/>
      </p:guideLst>
    </p:cSldViewPr>
  </p:slideViewPr>
  <p:outlineViewPr>
    <p:cViewPr>
      <p:scale>
        <a:sx n="33" d="100"/>
        <a:sy n="33" d="100"/>
      </p:scale>
      <p:origin x="0" y="2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DC8058-6ABE-4877-9833-E7B409808CCF}" type="datetimeFigureOut">
              <a:rPr lang="en-US" smtClean="0"/>
              <a:pPr/>
              <a:t>11/27/2016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B1677E-35E9-4FF8-8DDD-7AC18A7FD2C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2400" dirty="0" smtClean="0"/>
              <a:t>Today</a:t>
            </a:r>
            <a:r>
              <a:rPr lang="en-GB" sz="2400" baseline="0" dirty="0" smtClean="0"/>
              <a:t> the theme is addiction. What is it, what is behind t, and how to overcome it. </a:t>
            </a:r>
            <a:endParaRPr lang="en-US" sz="2400"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TRUTH is that you are loved immeasurably. The TRUTH is that God has forgiven you. The TRUTH is that he DESIRES your intimacy with HIM. The TRUTH is that he does NOT DISAPPOINTED in you. The TRUTH is that you are NOT ALONE.</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800" dirty="0" smtClean="0"/>
              <a:t>Medically, addiction is described as a brain disease – that means that the brain is actually</a:t>
            </a:r>
            <a:r>
              <a:rPr lang="en-GB" sz="1800" baseline="0" dirty="0" smtClean="0"/>
              <a:t> affected and affects addiction. There are some </a:t>
            </a:r>
            <a:endParaRPr lang="en-US" sz="1800"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most common ideas of addiction cover drug</a:t>
            </a:r>
            <a:r>
              <a:rPr lang="en-GB" baseline="0" dirty="0" smtClean="0"/>
              <a:t> use, alcohol, and tobacco. In the CR 11% of 15-64 year olds use cannabis. That is equal top position along with France. Alcohol consumption in CR is the highest in EU at 12.8 litres per adult person. 19% of deaths in CR are due to tobacco related illnesses.</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It is important to get past the image of the drunk junkie living in the</a:t>
            </a:r>
            <a:r>
              <a:rPr lang="en-GB" baseline="0" dirty="0" smtClean="0"/>
              <a:t> streets. 1 because the use of drug and alcohol extends through ALL groups, ages, and education levels. 2 because they are not  the only forms of addiction. There are addictions of FEELINGS, THOUGHTS, ACTIVITY, SUBSTANCES, AND EVEN PEOPLE. Gym junkies are people who are actually addicted to adrenaline. Worry addicts about not having something to worry about. Dependant relationships can also be a form of addiction. </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One</a:t>
            </a:r>
            <a:r>
              <a:rPr lang="en-GB" baseline="0" dirty="0" smtClean="0"/>
              <a:t> thing that generally links with addiction is the feeling that ‘I cant do it anymore’. Peers pester me to try this until I give in. Everything builds up so I cant cope, I need an escape. And that is the crunch factor in addiction. I want an escape from a situation, feeling, task, responsibility ...</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These addictions, the feelings that lead to addictions, the guilt that follows the addiction, the cycle of addiction, do NOT COME FROM THE FATHER. It isn’t His gift to you, it isn’t his temptation</a:t>
            </a:r>
            <a:r>
              <a:rPr lang="en-GB" baseline="0" dirty="0" smtClean="0"/>
              <a:t> to you, and it isn’t His plan for you</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Basically put, addiction is an attempt to numb our minds to our pain, our despair, our unhappiness or loneliness. Do something, or take something in order to pretend that the</a:t>
            </a:r>
            <a:r>
              <a:rPr lang="en-GB" baseline="0" dirty="0" smtClean="0"/>
              <a:t> reality is not ours.</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If life has no meaning, then it has no direction. Therefore the answer must be</a:t>
            </a:r>
            <a:r>
              <a:rPr lang="en-GB" baseline="0" dirty="0" smtClean="0"/>
              <a:t> to FIND the meaning (again). For the unbeliever, this has been described as the ‘God shaped hole in the heart. For the believer this becomes a test and a source of potential doubt. (Doctor knocked down outside the hospital)</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These two verses</a:t>
            </a:r>
            <a:r>
              <a:rPr lang="en-GB" baseline="0" dirty="0" smtClean="0"/>
              <a:t> give important information to us, and to every person on the edge and in the middle of addiction. 1</a:t>
            </a:r>
            <a:r>
              <a:rPr lang="en-GB" baseline="30000" dirty="0" smtClean="0"/>
              <a:t>st</a:t>
            </a:r>
            <a:r>
              <a:rPr lang="en-GB" baseline="0" dirty="0" smtClean="0"/>
              <a:t>, because it shows that God actually understands. 2</a:t>
            </a:r>
            <a:r>
              <a:rPr lang="en-GB" baseline="30000" dirty="0" smtClean="0"/>
              <a:t>nd</a:t>
            </a:r>
            <a:r>
              <a:rPr lang="en-GB" baseline="0" dirty="0" smtClean="0"/>
              <a:t> That God has already mercy and grace for us in this situation, we just have to receive it. 3</a:t>
            </a:r>
            <a:r>
              <a:rPr lang="en-GB" baseline="30000" dirty="0" smtClean="0"/>
              <a:t>rd</a:t>
            </a:r>
            <a:r>
              <a:rPr lang="en-GB" baseline="0" dirty="0" smtClean="0"/>
              <a:t> That God has provided the comforter that we are seeking.</a:t>
            </a:r>
            <a:endParaRPr lang="en-US" dirty="0"/>
          </a:p>
        </p:txBody>
      </p:sp>
      <p:sp>
        <p:nvSpPr>
          <p:cNvPr id="4" name="Slide Number Placeholder 3"/>
          <p:cNvSpPr>
            <a:spLocks noGrp="1"/>
          </p:cNvSpPr>
          <p:nvPr>
            <p:ph type="sldNum" sz="quarter" idx="10"/>
          </p:nvPr>
        </p:nvSpPr>
        <p:spPr/>
        <p:txBody>
          <a:bodyPr/>
          <a:lstStyle/>
          <a:p>
            <a:fld id="{E8B1677E-35E9-4FF8-8DDD-7AC18A7FD2CE}"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994FBC-3C69-44D1-A45A-0B40D3557FEF}" type="datetimeFigureOut">
              <a:rPr lang="en-US" smtClean="0"/>
              <a:pPr/>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8DC98D-7EB0-4C48-918F-E07FE1145FF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94FBC-3C69-44D1-A45A-0B40D3557FEF}" type="datetimeFigureOut">
              <a:rPr lang="en-US" smtClean="0"/>
              <a:pPr/>
              <a:t>11/27/2016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8DC98D-7EB0-4C48-918F-E07FE1145FF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iblestudytools.com/passage/?q=hebrews+4:15-1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iblestudytools.com/1-john/2-16.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addiction chain.jpg"/>
          <p:cNvPicPr>
            <a:picLocks noGrp="1" noChangeAspect="1"/>
          </p:cNvPicPr>
          <p:nvPr>
            <p:ph idx="1"/>
          </p:nvPr>
        </p:nvPicPr>
        <p:blipFill>
          <a:blip r:embed="rId3"/>
          <a:stretch>
            <a:fillRect/>
          </a:stretch>
        </p:blipFill>
        <p:spPr>
          <a:xfrm>
            <a:off x="207096" y="357166"/>
            <a:ext cx="8801559" cy="6072230"/>
          </a:xfrm>
        </p:spPr>
      </p:pic>
      <p:sp>
        <p:nvSpPr>
          <p:cNvPr id="5" name="TextBox 4"/>
          <p:cNvSpPr txBox="1"/>
          <p:nvPr/>
        </p:nvSpPr>
        <p:spPr>
          <a:xfrm>
            <a:off x="2643174" y="2428868"/>
            <a:ext cx="4357718" cy="1446550"/>
          </a:xfrm>
          <a:prstGeom prst="rect">
            <a:avLst/>
          </a:prstGeom>
          <a:noFill/>
        </p:spPr>
        <p:txBody>
          <a:bodyPr wrap="square" rtlCol="0">
            <a:spAutoFit/>
          </a:bodyPr>
          <a:lstStyle/>
          <a:p>
            <a:r>
              <a:rPr lang="cs-CZ" sz="8800" dirty="0" smtClean="0"/>
              <a:t>Závislost</a:t>
            </a:r>
            <a:endParaRPr lang="en-US" sz="8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Jaké jsou kořeny závislosti</a:t>
            </a:r>
            <a:r>
              <a:rPr lang="en-GB" dirty="0" smtClean="0"/>
              <a:t>?</a:t>
            </a:r>
            <a:endParaRPr lang="en-US" dirty="0"/>
          </a:p>
        </p:txBody>
      </p:sp>
      <p:pic>
        <p:nvPicPr>
          <p:cNvPr id="4" name="Content Placeholder 3" descr="Addictions roots of.gif"/>
          <p:cNvPicPr>
            <a:picLocks noGrp="1" noChangeAspect="1"/>
          </p:cNvPicPr>
          <p:nvPr>
            <p:ph idx="1"/>
          </p:nvPr>
        </p:nvPicPr>
        <p:blipFill>
          <a:blip r:embed="rId2"/>
          <a:srcRect l="1006" t="46720"/>
          <a:stretch>
            <a:fillRect/>
          </a:stretch>
        </p:blipFill>
        <p:spPr>
          <a:xfrm>
            <a:off x="285720" y="1857364"/>
            <a:ext cx="8660063" cy="4411675"/>
          </a:xfrm>
        </p:spPr>
      </p:pic>
      <p:sp>
        <p:nvSpPr>
          <p:cNvPr id="5" name="TextBox 4"/>
          <p:cNvSpPr txBox="1"/>
          <p:nvPr/>
        </p:nvSpPr>
        <p:spPr>
          <a:xfrm>
            <a:off x="1714480" y="5286388"/>
            <a:ext cx="1571636" cy="646331"/>
          </a:xfrm>
          <a:prstGeom prst="rect">
            <a:avLst/>
          </a:prstGeom>
          <a:noFill/>
        </p:spPr>
        <p:txBody>
          <a:bodyPr wrap="square" rtlCol="0">
            <a:spAutoFit/>
          </a:bodyPr>
          <a:lstStyle/>
          <a:p>
            <a:r>
              <a:rPr lang="cs-CZ" dirty="0" smtClean="0"/>
              <a:t>Fyzické zneužívání</a:t>
            </a:r>
            <a:endParaRPr lang="en-US" dirty="0"/>
          </a:p>
        </p:txBody>
      </p:sp>
      <p:sp>
        <p:nvSpPr>
          <p:cNvPr id="6" name="TextBox 5"/>
          <p:cNvSpPr txBox="1"/>
          <p:nvPr/>
        </p:nvSpPr>
        <p:spPr>
          <a:xfrm>
            <a:off x="3643306" y="5357826"/>
            <a:ext cx="1500198" cy="646331"/>
          </a:xfrm>
          <a:prstGeom prst="rect">
            <a:avLst/>
          </a:prstGeom>
          <a:noFill/>
        </p:spPr>
        <p:txBody>
          <a:bodyPr wrap="square" rtlCol="0">
            <a:spAutoFit/>
          </a:bodyPr>
          <a:lstStyle/>
          <a:p>
            <a:r>
              <a:rPr lang="cs-CZ" dirty="0" smtClean="0"/>
              <a:t>Duchovní zneužívání</a:t>
            </a:r>
            <a:endParaRPr lang="en-US" dirty="0"/>
          </a:p>
        </p:txBody>
      </p:sp>
      <p:sp>
        <p:nvSpPr>
          <p:cNvPr id="7" name="TextBox 6"/>
          <p:cNvSpPr txBox="1"/>
          <p:nvPr/>
        </p:nvSpPr>
        <p:spPr>
          <a:xfrm>
            <a:off x="6215074" y="4929198"/>
            <a:ext cx="1643074" cy="646331"/>
          </a:xfrm>
          <a:prstGeom prst="rect">
            <a:avLst/>
          </a:prstGeom>
          <a:noFill/>
        </p:spPr>
        <p:txBody>
          <a:bodyPr wrap="square" rtlCol="0">
            <a:spAutoFit/>
          </a:bodyPr>
          <a:lstStyle/>
          <a:p>
            <a:r>
              <a:rPr lang="cs-CZ" dirty="0" smtClean="0"/>
              <a:t>Sexuální zneužívání</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Jak přemoci závislost</a:t>
            </a:r>
            <a:endParaRPr lang="en-US" dirty="0"/>
          </a:p>
        </p:txBody>
      </p:sp>
      <p:sp>
        <p:nvSpPr>
          <p:cNvPr id="5" name="TextBox 4"/>
          <p:cNvSpPr txBox="1"/>
          <p:nvPr/>
        </p:nvSpPr>
        <p:spPr>
          <a:xfrm>
            <a:off x="714348" y="1785926"/>
            <a:ext cx="7858180" cy="5016758"/>
          </a:xfrm>
          <a:prstGeom prst="rect">
            <a:avLst/>
          </a:prstGeom>
          <a:noFill/>
        </p:spPr>
        <p:txBody>
          <a:bodyPr wrap="square" rtlCol="0">
            <a:spAutoFit/>
          </a:bodyPr>
          <a:lstStyle/>
          <a:p>
            <a:r>
              <a:rPr lang="cs-CZ" sz="8000" dirty="0" smtClean="0"/>
              <a:t>Závislost je reakce na život, kterému schází osobní smysl</a:t>
            </a:r>
            <a:endParaRPr lang="en-US" sz="8000" dirty="0"/>
          </a:p>
        </p:txBody>
      </p:sp>
      <p:sp>
        <p:nvSpPr>
          <p:cNvPr id="6" name="Content Placeholder 5"/>
          <p:cNvSpPr>
            <a:spLocks noGrp="1"/>
          </p:cNvSpPr>
          <p:nvPr>
            <p:ph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Každý člověk má otvor, který může být naplněn pouze Bohem</a:t>
            </a:r>
            <a:endParaRPr lang="en-US" dirty="0"/>
          </a:p>
        </p:txBody>
      </p:sp>
      <p:pic>
        <p:nvPicPr>
          <p:cNvPr id="4" name="Content Placeholder 3" descr="God shaped hole.jpg"/>
          <p:cNvPicPr>
            <a:picLocks noGrp="1" noChangeAspect="1"/>
          </p:cNvPicPr>
          <p:nvPr>
            <p:ph idx="1"/>
          </p:nvPr>
        </p:nvPicPr>
        <p:blipFill>
          <a:blip r:embed="rId2"/>
          <a:stretch>
            <a:fillRect/>
          </a:stretch>
        </p:blipFill>
        <p:spPr>
          <a:xfrm>
            <a:off x="2066117" y="1357299"/>
            <a:ext cx="5363404" cy="5363404"/>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Utěšitel a síla</a:t>
            </a:r>
            <a:endParaRPr lang="en-US" dirty="0"/>
          </a:p>
        </p:txBody>
      </p:sp>
      <p:sp>
        <p:nvSpPr>
          <p:cNvPr id="3" name="Content Placeholder 2"/>
          <p:cNvSpPr>
            <a:spLocks noGrp="1"/>
          </p:cNvSpPr>
          <p:nvPr>
            <p:ph idx="1"/>
          </p:nvPr>
        </p:nvSpPr>
        <p:spPr/>
        <p:txBody>
          <a:bodyPr/>
          <a:lstStyle/>
          <a:p>
            <a:pPr>
              <a:buNone/>
            </a:pPr>
            <a:r>
              <a:rPr lang="cs-CZ" sz="2400" b="1" dirty="0" smtClean="0">
                <a:hlinkClick r:id="rId3"/>
              </a:rPr>
              <a:t>	Židům 4:15 </a:t>
            </a:r>
            <a:r>
              <a:rPr lang="en-US" sz="2400" dirty="0" err="1" smtClean="0"/>
              <a:t>Nemáme</a:t>
            </a:r>
            <a:r>
              <a:rPr lang="en-US" sz="2400" dirty="0" smtClean="0"/>
              <a:t> </a:t>
            </a:r>
            <a:r>
              <a:rPr lang="en-US" sz="2400" dirty="0" err="1" smtClean="0"/>
              <a:t>ovšem</a:t>
            </a:r>
            <a:r>
              <a:rPr lang="en-US" sz="2400" dirty="0" smtClean="0"/>
              <a:t> </a:t>
            </a:r>
            <a:r>
              <a:rPr lang="en-US" sz="2400" dirty="0" err="1" smtClean="0"/>
              <a:t>velekněze</a:t>
            </a:r>
            <a:r>
              <a:rPr lang="en-US" sz="2400" dirty="0" smtClean="0"/>
              <a:t> </a:t>
            </a:r>
            <a:r>
              <a:rPr lang="en-US" sz="2400" dirty="0" err="1" smtClean="0"/>
              <a:t>neschopného</a:t>
            </a:r>
            <a:r>
              <a:rPr lang="en-US" sz="2400" dirty="0" smtClean="0"/>
              <a:t> </a:t>
            </a:r>
            <a:r>
              <a:rPr lang="en-US" sz="2400" dirty="0" err="1" smtClean="0"/>
              <a:t>cítit</a:t>
            </a:r>
            <a:r>
              <a:rPr lang="en-US" sz="2400" dirty="0" smtClean="0"/>
              <a:t> s </a:t>
            </a:r>
            <a:r>
              <a:rPr lang="en-US" sz="2400" dirty="0" err="1" smtClean="0"/>
              <a:t>našimi</a:t>
            </a:r>
            <a:r>
              <a:rPr lang="en-US" sz="2400" dirty="0" smtClean="0"/>
              <a:t> </a:t>
            </a:r>
            <a:r>
              <a:rPr lang="en-US" sz="2400" dirty="0" err="1" smtClean="0"/>
              <a:t>slabostmi</a:t>
            </a:r>
            <a:r>
              <a:rPr lang="en-US" sz="2400" dirty="0" smtClean="0"/>
              <a:t>, ale </a:t>
            </a:r>
            <a:r>
              <a:rPr lang="en-US" sz="2400" dirty="0" err="1" smtClean="0"/>
              <a:t>takového</a:t>
            </a:r>
            <a:r>
              <a:rPr lang="en-US" sz="2400" dirty="0" smtClean="0"/>
              <a:t>, </a:t>
            </a:r>
            <a:r>
              <a:rPr lang="en-US" sz="2400" dirty="0" err="1" smtClean="0"/>
              <a:t>který</a:t>
            </a:r>
            <a:r>
              <a:rPr lang="en-US" sz="2400" dirty="0" smtClean="0"/>
              <a:t> </a:t>
            </a:r>
            <a:r>
              <a:rPr lang="en-US" sz="2400" dirty="0" err="1" smtClean="0"/>
              <a:t>byl</a:t>
            </a:r>
            <a:r>
              <a:rPr lang="en-US" sz="2400" dirty="0" smtClean="0"/>
              <a:t> v </a:t>
            </a:r>
            <a:r>
              <a:rPr lang="en-US" sz="2400" dirty="0" err="1" smtClean="0"/>
              <a:t>každém</a:t>
            </a:r>
            <a:r>
              <a:rPr lang="en-US" sz="2400" dirty="0" smtClean="0"/>
              <a:t> </a:t>
            </a:r>
            <a:r>
              <a:rPr lang="en-US" sz="2400" dirty="0" err="1" smtClean="0"/>
              <a:t>ohledu</a:t>
            </a:r>
            <a:r>
              <a:rPr lang="en-US" sz="2400" dirty="0" smtClean="0"/>
              <a:t> </a:t>
            </a:r>
            <a:r>
              <a:rPr lang="en-US" sz="2400" dirty="0" err="1" smtClean="0"/>
              <a:t>zkoušen</a:t>
            </a:r>
            <a:r>
              <a:rPr lang="en-US" sz="2400" dirty="0" smtClean="0"/>
              <a:t> </a:t>
            </a:r>
            <a:r>
              <a:rPr lang="en-US" sz="2400" dirty="0" err="1" smtClean="0"/>
              <a:t>jako</a:t>
            </a:r>
            <a:r>
              <a:rPr lang="en-US" sz="2400" dirty="0" smtClean="0"/>
              <a:t> my, </a:t>
            </a:r>
            <a:r>
              <a:rPr lang="en-US" sz="2400" dirty="0" err="1" smtClean="0"/>
              <a:t>avšak</a:t>
            </a:r>
            <a:r>
              <a:rPr lang="en-US" sz="2400" dirty="0" smtClean="0"/>
              <a:t> </a:t>
            </a:r>
            <a:r>
              <a:rPr lang="en-US" sz="2400" dirty="0" err="1" smtClean="0"/>
              <a:t>zůstal</a:t>
            </a:r>
            <a:r>
              <a:rPr lang="en-US" sz="2400" dirty="0" smtClean="0"/>
              <a:t> </a:t>
            </a:r>
            <a:r>
              <a:rPr lang="en-US" sz="2400" dirty="0" err="1" smtClean="0"/>
              <a:t>bez</a:t>
            </a:r>
            <a:r>
              <a:rPr lang="en-US" sz="2400" dirty="0" smtClean="0"/>
              <a:t> </a:t>
            </a:r>
            <a:r>
              <a:rPr lang="en-US" sz="2400" dirty="0" err="1" smtClean="0"/>
              <a:t>hříchu</a:t>
            </a:r>
            <a:r>
              <a:rPr lang="en-US" sz="2400" dirty="0" smtClean="0"/>
              <a:t>. Proto </a:t>
            </a:r>
            <a:r>
              <a:rPr lang="en-US" sz="2400" dirty="0" err="1" smtClean="0"/>
              <a:t>přistupme</a:t>
            </a:r>
            <a:r>
              <a:rPr lang="en-US" sz="2400" dirty="0" smtClean="0"/>
              <a:t> k </a:t>
            </a:r>
            <a:r>
              <a:rPr lang="en-US" sz="2400" dirty="0" err="1" smtClean="0"/>
              <a:t>trůnu</a:t>
            </a:r>
            <a:r>
              <a:rPr lang="en-US" sz="2400" dirty="0" smtClean="0"/>
              <a:t> </a:t>
            </a:r>
            <a:r>
              <a:rPr lang="en-US" sz="2400" dirty="0" err="1" smtClean="0"/>
              <a:t>milosti</a:t>
            </a:r>
            <a:r>
              <a:rPr lang="en-US" sz="2400" dirty="0" smtClean="0"/>
              <a:t> se </a:t>
            </a:r>
            <a:r>
              <a:rPr lang="en-US" sz="2400" dirty="0" err="1" smtClean="0"/>
              <a:t>smělou</a:t>
            </a:r>
            <a:r>
              <a:rPr lang="en-US" sz="2400" dirty="0" smtClean="0"/>
              <a:t> </a:t>
            </a:r>
            <a:r>
              <a:rPr lang="en-US" sz="2400" dirty="0" err="1" smtClean="0"/>
              <a:t>důvěrou</a:t>
            </a:r>
            <a:r>
              <a:rPr lang="en-US" sz="2400" dirty="0" smtClean="0"/>
              <a:t>, </a:t>
            </a:r>
            <a:r>
              <a:rPr lang="en-US" sz="2400" dirty="0" err="1" smtClean="0"/>
              <a:t>abychom</a:t>
            </a:r>
            <a:r>
              <a:rPr lang="en-US" sz="2400" dirty="0" smtClean="0"/>
              <a:t> </a:t>
            </a:r>
            <a:r>
              <a:rPr lang="en-US" sz="2400" dirty="0" err="1" smtClean="0"/>
              <a:t>došli</a:t>
            </a:r>
            <a:r>
              <a:rPr lang="en-US" sz="2400" dirty="0" smtClean="0"/>
              <a:t> </a:t>
            </a:r>
            <a:r>
              <a:rPr lang="en-US" sz="2400" dirty="0" err="1" smtClean="0"/>
              <a:t>milosrdenství</a:t>
            </a:r>
            <a:r>
              <a:rPr lang="en-US" sz="2400" dirty="0" smtClean="0"/>
              <a:t> a </a:t>
            </a:r>
            <a:r>
              <a:rPr lang="en-US" sz="2400" dirty="0" err="1" smtClean="0"/>
              <a:t>našli</a:t>
            </a:r>
            <a:r>
              <a:rPr lang="en-US" sz="2400" dirty="0" smtClean="0"/>
              <a:t> </a:t>
            </a:r>
            <a:r>
              <a:rPr lang="en-US" sz="2400" dirty="0" err="1" smtClean="0"/>
              <a:t>milost</a:t>
            </a:r>
            <a:r>
              <a:rPr lang="en-US" sz="2400" dirty="0" smtClean="0"/>
              <a:t>, </a:t>
            </a:r>
            <a:r>
              <a:rPr lang="en-US" sz="2400" dirty="0" err="1" smtClean="0"/>
              <a:t>když</a:t>
            </a:r>
            <a:r>
              <a:rPr lang="en-US" sz="2400" dirty="0" smtClean="0"/>
              <a:t> </a:t>
            </a:r>
            <a:r>
              <a:rPr lang="en-US" sz="2400" dirty="0" err="1" smtClean="0"/>
              <a:t>potřebujeme</a:t>
            </a:r>
            <a:r>
              <a:rPr lang="en-US" sz="2400" dirty="0" smtClean="0"/>
              <a:t> </a:t>
            </a:r>
            <a:r>
              <a:rPr lang="en-US" sz="2400" dirty="0" err="1" smtClean="0"/>
              <a:t>pomoci</a:t>
            </a:r>
            <a:r>
              <a:rPr lang="en-US" sz="2400" dirty="0" smtClean="0"/>
              <a:t>. </a:t>
            </a:r>
            <a:endParaRPr lang="en-US" sz="2400" dirty="0" smtClean="0">
              <a:hlinkClick r:id="rId3"/>
            </a:endParaRPr>
          </a:p>
          <a:p>
            <a:r>
              <a:rPr lang="cs-CZ" sz="2400" dirty="0" smtClean="0"/>
              <a:t>Jan 14:16 </a:t>
            </a:r>
            <a:r>
              <a:rPr lang="en-US" sz="2400" dirty="0" err="1" smtClean="0"/>
              <a:t>Já</a:t>
            </a:r>
            <a:r>
              <a:rPr lang="en-US" sz="2400" dirty="0" smtClean="0"/>
              <a:t> </a:t>
            </a:r>
            <a:r>
              <a:rPr lang="en-US" sz="2400" dirty="0" err="1" smtClean="0"/>
              <a:t>pak</a:t>
            </a:r>
            <a:r>
              <a:rPr lang="en-US" sz="2400" dirty="0" smtClean="0"/>
              <a:t> </a:t>
            </a:r>
            <a:r>
              <a:rPr lang="en-US" sz="2400" dirty="0" err="1" smtClean="0"/>
              <a:t>požádám</a:t>
            </a:r>
            <a:r>
              <a:rPr lang="en-US" sz="2400" dirty="0" smtClean="0"/>
              <a:t> </a:t>
            </a:r>
            <a:r>
              <a:rPr lang="en-US" sz="2400" dirty="0" err="1" smtClean="0"/>
              <a:t>Otce</a:t>
            </a:r>
            <a:r>
              <a:rPr lang="en-US" sz="2400" dirty="0" smtClean="0"/>
              <a:t> a </a:t>
            </a:r>
            <a:r>
              <a:rPr lang="en-US" sz="2400" dirty="0" err="1" smtClean="0"/>
              <a:t>dá</a:t>
            </a:r>
            <a:r>
              <a:rPr lang="en-US" sz="2400" dirty="0" smtClean="0"/>
              <a:t> </a:t>
            </a:r>
            <a:r>
              <a:rPr lang="en-US" sz="2400" dirty="0" err="1" smtClean="0"/>
              <a:t>vám</a:t>
            </a:r>
            <a:r>
              <a:rPr lang="en-US" sz="2400" dirty="0" smtClean="0"/>
              <a:t> </a:t>
            </a:r>
            <a:r>
              <a:rPr lang="en-US" sz="2400" dirty="0" err="1" smtClean="0"/>
              <a:t>jiného</a:t>
            </a:r>
            <a:r>
              <a:rPr lang="en-US" sz="2400" dirty="0" smtClean="0"/>
              <a:t> </a:t>
            </a:r>
            <a:r>
              <a:rPr lang="en-US" sz="2400" dirty="0" err="1" smtClean="0"/>
              <a:t>Utěšitele</a:t>
            </a:r>
            <a:r>
              <a:rPr lang="en-US" sz="2400" dirty="0" smtClean="0"/>
              <a:t>, </a:t>
            </a:r>
            <a:r>
              <a:rPr lang="en-US" sz="2400" dirty="0" err="1" smtClean="0"/>
              <a:t>aby</a:t>
            </a:r>
            <a:r>
              <a:rPr lang="en-US" sz="2400" dirty="0" smtClean="0"/>
              <a:t> s </a:t>
            </a:r>
            <a:r>
              <a:rPr lang="en-US" sz="2400" dirty="0" err="1" smtClean="0"/>
              <a:t>vámi</a:t>
            </a:r>
            <a:r>
              <a:rPr lang="en-US" sz="2400" dirty="0" smtClean="0"/>
              <a:t> </a:t>
            </a:r>
            <a:r>
              <a:rPr lang="en-US" sz="2400" dirty="0" err="1" smtClean="0"/>
              <a:t>zůstal</a:t>
            </a:r>
            <a:r>
              <a:rPr lang="en-US" sz="2400" dirty="0" smtClean="0"/>
              <a:t> </a:t>
            </a:r>
            <a:r>
              <a:rPr lang="en-US" sz="2400" dirty="0" err="1" smtClean="0"/>
              <a:t>navěky</a:t>
            </a:r>
            <a:r>
              <a:rPr lang="en-US" sz="2400" dirty="0" smtClean="0"/>
              <a:t> </a:t>
            </a:r>
            <a:br>
              <a:rPr lang="en-US" sz="2400" dirty="0" smtClean="0"/>
            </a:br>
            <a:endParaRPr lang="en-US" sz="2400" dirty="0" smtClean="0">
              <a:hlinkClick r:id="rId3"/>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reak chain.jpg"/>
          <p:cNvPicPr>
            <a:picLocks noGrp="1" noChangeAspect="1"/>
          </p:cNvPicPr>
          <p:nvPr>
            <p:ph idx="1"/>
          </p:nvPr>
        </p:nvPicPr>
        <p:blipFill>
          <a:blip r:embed="rId3">
            <a:lum contrast="-40000"/>
          </a:blip>
          <a:stretch>
            <a:fillRect/>
          </a:stretch>
        </p:blipFill>
        <p:spPr>
          <a:xfrm>
            <a:off x="0" y="8826"/>
            <a:ext cx="9144000" cy="6849174"/>
          </a:xfrm>
        </p:spPr>
      </p:pic>
      <p:sp>
        <p:nvSpPr>
          <p:cNvPr id="2" name="Title 1"/>
          <p:cNvSpPr>
            <a:spLocks noGrp="1"/>
          </p:cNvSpPr>
          <p:nvPr>
            <p:ph type="title"/>
          </p:nvPr>
        </p:nvSpPr>
        <p:spPr>
          <a:xfrm>
            <a:off x="0" y="5715000"/>
            <a:ext cx="7072362" cy="1143000"/>
          </a:xfrm>
        </p:spPr>
        <p:txBody>
          <a:bodyPr>
            <a:normAutofit fontScale="90000"/>
          </a:bodyPr>
          <a:lstStyle/>
          <a:p>
            <a:r>
              <a:rPr lang="cs-CZ" dirty="0" smtClean="0"/>
              <a:t>Jan 8:32</a:t>
            </a:r>
            <a:r>
              <a:rPr lang="en-US" dirty="0" smtClean="0"/>
              <a:t/>
            </a:r>
            <a:br>
              <a:rPr lang="en-US" dirty="0" smtClean="0"/>
            </a:br>
            <a:r>
              <a:rPr lang="pt-BR" dirty="0" smtClean="0"/>
              <a:t> Poznáte pravdu a pravda vás vysvobodí</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357166"/>
            <a:ext cx="7772400" cy="1470025"/>
          </a:xfrm>
        </p:spPr>
        <p:txBody>
          <a:bodyPr/>
          <a:lstStyle/>
          <a:p>
            <a:r>
              <a:rPr lang="cs-CZ" dirty="0" smtClean="0"/>
              <a:t>Závislost</a:t>
            </a:r>
            <a:endParaRPr lang="en-US" dirty="0"/>
          </a:p>
        </p:txBody>
      </p:sp>
      <p:sp>
        <p:nvSpPr>
          <p:cNvPr id="3" name="Subtitle 2"/>
          <p:cNvSpPr>
            <a:spLocks noGrp="1"/>
          </p:cNvSpPr>
          <p:nvPr>
            <p:ph type="subTitle" idx="1"/>
          </p:nvPr>
        </p:nvSpPr>
        <p:spPr>
          <a:xfrm>
            <a:off x="1214414" y="1500174"/>
            <a:ext cx="6400800" cy="1752600"/>
          </a:xfrm>
        </p:spPr>
        <p:txBody>
          <a:bodyPr/>
          <a:lstStyle/>
          <a:p>
            <a:r>
              <a:rPr lang="cs-CZ" dirty="0" smtClean="0"/>
              <a:t>Co to je?</a:t>
            </a:r>
            <a:endParaRPr lang="en-US" dirty="0"/>
          </a:p>
        </p:txBody>
      </p:sp>
      <p:sp>
        <p:nvSpPr>
          <p:cNvPr id="7" name="TextBox 6"/>
          <p:cNvSpPr txBox="1"/>
          <p:nvPr/>
        </p:nvSpPr>
        <p:spPr>
          <a:xfrm>
            <a:off x="428596" y="2000240"/>
            <a:ext cx="8215370" cy="3077766"/>
          </a:xfrm>
          <a:prstGeom prst="rect">
            <a:avLst/>
          </a:prstGeom>
          <a:noFill/>
        </p:spPr>
        <p:txBody>
          <a:bodyPr wrap="square" rtlCol="0">
            <a:spAutoFit/>
          </a:bodyPr>
          <a:lstStyle/>
          <a:p>
            <a:r>
              <a:rPr lang="cs-CZ" sz="3200" dirty="0" smtClean="0"/>
              <a:t>Porozumění závislosti</a:t>
            </a:r>
          </a:p>
          <a:p>
            <a:endParaRPr lang="cs-CZ" dirty="0" smtClean="0"/>
          </a:p>
          <a:p>
            <a:r>
              <a:rPr lang="cs-CZ" sz="2400" dirty="0" smtClean="0"/>
              <a:t>Závislost je chronická, opakující se mozková nemoc.</a:t>
            </a:r>
          </a:p>
          <a:p>
            <a:r>
              <a:rPr lang="cs-CZ" sz="2400" dirty="0" smtClean="0"/>
              <a:t>Mozek silne ovlivnuje tuto závislost,</a:t>
            </a:r>
          </a:p>
          <a:p>
            <a:r>
              <a:rPr lang="cs-CZ" sz="2400" dirty="0" smtClean="0"/>
              <a:t>Mění části mozku, které jsou kritické pro rozhodování,</a:t>
            </a:r>
          </a:p>
          <a:p>
            <a:r>
              <a:rPr lang="cs-CZ" sz="2400" dirty="0" smtClean="0"/>
              <a:t>Učení a paměť, a kontrolu chování,</a:t>
            </a:r>
          </a:p>
          <a:p>
            <a:r>
              <a:rPr lang="cs-CZ" sz="2400" dirty="0" smtClean="0"/>
              <a:t>Což vám může pomoci vysvětlit kompulzivní a</a:t>
            </a:r>
          </a:p>
          <a:p>
            <a:r>
              <a:rPr lang="cs-CZ" sz="2400" dirty="0" smtClean="0"/>
              <a:t>Destruktivní chování při závislosti.</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Typické zobrazení závislosti</a:t>
            </a:r>
            <a:endParaRPr lang="en-US" dirty="0"/>
          </a:p>
        </p:txBody>
      </p:sp>
      <p:pic>
        <p:nvPicPr>
          <p:cNvPr id="4" name="Content Placeholder 3" descr="bb_addiction_feat_free.jpg"/>
          <p:cNvPicPr>
            <a:picLocks noGrp="1" noChangeAspect="1"/>
          </p:cNvPicPr>
          <p:nvPr>
            <p:ph idx="1"/>
          </p:nvPr>
        </p:nvPicPr>
        <p:blipFill>
          <a:blip r:embed="rId3"/>
          <a:stretch>
            <a:fillRect/>
          </a:stretch>
        </p:blipFill>
        <p:spPr>
          <a:xfrm>
            <a:off x="476250" y="1672431"/>
            <a:ext cx="8191500" cy="43815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Tree image addiction.jpg"/>
          <p:cNvPicPr>
            <a:picLocks noGrp="1" noChangeAspect="1"/>
          </p:cNvPicPr>
          <p:nvPr>
            <p:ph idx="1"/>
          </p:nvPr>
        </p:nvPicPr>
        <p:blipFill>
          <a:blip r:embed="rId3"/>
          <a:srcRect b="32222"/>
          <a:stretch>
            <a:fillRect/>
          </a:stretch>
        </p:blipFill>
        <p:spPr>
          <a:xfrm>
            <a:off x="857224" y="285728"/>
            <a:ext cx="7858180" cy="6215106"/>
          </a:xfrm>
        </p:spPr>
      </p:pic>
      <p:sp>
        <p:nvSpPr>
          <p:cNvPr id="5" name="TextBox 4"/>
          <p:cNvSpPr txBox="1"/>
          <p:nvPr/>
        </p:nvSpPr>
        <p:spPr>
          <a:xfrm>
            <a:off x="857224" y="785794"/>
            <a:ext cx="2428892" cy="369332"/>
          </a:xfrm>
          <a:prstGeom prst="rect">
            <a:avLst/>
          </a:prstGeom>
          <a:noFill/>
        </p:spPr>
        <p:txBody>
          <a:bodyPr wrap="square" rtlCol="0">
            <a:spAutoFit/>
          </a:bodyPr>
          <a:lstStyle/>
          <a:p>
            <a:r>
              <a:rPr lang="cs-CZ" dirty="0" smtClean="0"/>
              <a:t>Závislostní strom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Už </a:t>
            </a:r>
            <a:r>
              <a:rPr lang="cs-CZ" dirty="0" smtClean="0"/>
              <a:t>ne</a:t>
            </a:r>
            <a:r>
              <a:rPr lang="en-GB" dirty="0" smtClean="0"/>
              <a:t>m</a:t>
            </a:r>
            <a:r>
              <a:rPr lang="cs-CZ" dirty="0" smtClean="0"/>
              <a:t>ůžu </a:t>
            </a:r>
            <a:r>
              <a:rPr lang="cs-CZ" dirty="0" smtClean="0"/>
              <a:t>pokračovat</a:t>
            </a:r>
            <a:endParaRPr lang="en-US" dirty="0"/>
          </a:p>
        </p:txBody>
      </p:sp>
      <p:pic>
        <p:nvPicPr>
          <p:cNvPr id="4" name="Content Placeholder 3" descr="addictionn.jpg"/>
          <p:cNvPicPr>
            <a:picLocks noGrp="1" noChangeAspect="1"/>
          </p:cNvPicPr>
          <p:nvPr>
            <p:ph idx="1"/>
          </p:nvPr>
        </p:nvPicPr>
        <p:blipFill>
          <a:blip r:embed="rId3"/>
          <a:stretch>
            <a:fillRect/>
          </a:stretch>
        </p:blipFill>
        <p:spPr>
          <a:xfrm>
            <a:off x="500034" y="1571612"/>
            <a:ext cx="8102666" cy="4554551"/>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Takže jak to funguje?</a:t>
            </a:r>
            <a:endParaRPr lang="en-US" dirty="0"/>
          </a:p>
        </p:txBody>
      </p:sp>
      <p:pic>
        <p:nvPicPr>
          <p:cNvPr id="4" name="Content Placeholder 3" descr="addictioncycle.png"/>
          <p:cNvPicPr>
            <a:picLocks noGrp="1" noChangeAspect="1"/>
          </p:cNvPicPr>
          <p:nvPr>
            <p:ph idx="1"/>
          </p:nvPr>
        </p:nvPicPr>
        <p:blipFill>
          <a:blip r:embed="rId2"/>
          <a:stretch>
            <a:fillRect/>
          </a:stretch>
        </p:blipFill>
        <p:spPr>
          <a:xfrm>
            <a:off x="357158" y="1428736"/>
            <a:ext cx="8786842" cy="4947666"/>
          </a:xfrm>
        </p:spPr>
      </p:pic>
      <p:sp>
        <p:nvSpPr>
          <p:cNvPr id="5" name="TextBox 4"/>
          <p:cNvSpPr txBox="1"/>
          <p:nvPr/>
        </p:nvSpPr>
        <p:spPr>
          <a:xfrm>
            <a:off x="1928794" y="1714488"/>
            <a:ext cx="1357322" cy="523220"/>
          </a:xfrm>
          <a:prstGeom prst="rect">
            <a:avLst/>
          </a:prstGeom>
          <a:noFill/>
        </p:spPr>
        <p:txBody>
          <a:bodyPr wrap="square" rtlCol="0">
            <a:spAutoFit/>
          </a:bodyPr>
          <a:lstStyle/>
          <a:p>
            <a:r>
              <a:rPr lang="cs-CZ" sz="2800" dirty="0" smtClean="0"/>
              <a:t>Vina</a:t>
            </a:r>
            <a:endParaRPr lang="en-US" sz="2800" dirty="0"/>
          </a:p>
        </p:txBody>
      </p:sp>
      <p:sp>
        <p:nvSpPr>
          <p:cNvPr id="6" name="TextBox 5"/>
          <p:cNvSpPr txBox="1"/>
          <p:nvPr/>
        </p:nvSpPr>
        <p:spPr>
          <a:xfrm>
            <a:off x="6286512" y="1500174"/>
            <a:ext cx="2286016" cy="461665"/>
          </a:xfrm>
          <a:prstGeom prst="rect">
            <a:avLst/>
          </a:prstGeom>
          <a:noFill/>
        </p:spPr>
        <p:txBody>
          <a:bodyPr wrap="square" rtlCol="0">
            <a:spAutoFit/>
          </a:bodyPr>
          <a:lstStyle/>
          <a:p>
            <a:r>
              <a:rPr lang="cs-CZ" sz="2400" dirty="0" smtClean="0"/>
              <a:t>Spouštěč emocí</a:t>
            </a:r>
            <a:endParaRPr lang="en-US" sz="2400" dirty="0"/>
          </a:p>
        </p:txBody>
      </p:sp>
      <p:sp>
        <p:nvSpPr>
          <p:cNvPr id="7" name="TextBox 6"/>
          <p:cNvSpPr txBox="1"/>
          <p:nvPr/>
        </p:nvSpPr>
        <p:spPr>
          <a:xfrm>
            <a:off x="6858016" y="4643446"/>
            <a:ext cx="1643074" cy="523220"/>
          </a:xfrm>
          <a:prstGeom prst="rect">
            <a:avLst/>
          </a:prstGeom>
          <a:noFill/>
        </p:spPr>
        <p:txBody>
          <a:bodyPr wrap="square" rtlCol="0">
            <a:spAutoFit/>
          </a:bodyPr>
          <a:lstStyle/>
          <a:p>
            <a:r>
              <a:rPr lang="cs-CZ" sz="2800" dirty="0" smtClean="0"/>
              <a:t>Touha</a:t>
            </a:r>
            <a:endParaRPr lang="en-US" sz="2800" dirty="0"/>
          </a:p>
        </p:txBody>
      </p:sp>
      <p:sp>
        <p:nvSpPr>
          <p:cNvPr id="8" name="TextBox 7"/>
          <p:cNvSpPr txBox="1"/>
          <p:nvPr/>
        </p:nvSpPr>
        <p:spPr>
          <a:xfrm>
            <a:off x="4071934" y="6357958"/>
            <a:ext cx="1071570" cy="523220"/>
          </a:xfrm>
          <a:prstGeom prst="rect">
            <a:avLst/>
          </a:prstGeom>
          <a:noFill/>
        </p:spPr>
        <p:txBody>
          <a:bodyPr wrap="square" rtlCol="0">
            <a:spAutoFit/>
          </a:bodyPr>
          <a:lstStyle/>
          <a:p>
            <a:r>
              <a:rPr lang="cs-CZ" sz="2800" dirty="0" smtClean="0"/>
              <a:t>Rituál</a:t>
            </a:r>
            <a:endParaRPr lang="en-US" sz="2800" dirty="0"/>
          </a:p>
        </p:txBody>
      </p:sp>
      <p:sp>
        <p:nvSpPr>
          <p:cNvPr id="9" name="TextBox 8"/>
          <p:cNvSpPr txBox="1"/>
          <p:nvPr/>
        </p:nvSpPr>
        <p:spPr>
          <a:xfrm>
            <a:off x="785786" y="4500570"/>
            <a:ext cx="1714512" cy="523220"/>
          </a:xfrm>
          <a:prstGeom prst="rect">
            <a:avLst/>
          </a:prstGeom>
          <a:noFill/>
        </p:spPr>
        <p:txBody>
          <a:bodyPr wrap="square" rtlCol="0">
            <a:spAutoFit/>
          </a:bodyPr>
          <a:lstStyle/>
          <a:p>
            <a:r>
              <a:rPr lang="cs-CZ" sz="2800" dirty="0" smtClean="0"/>
              <a:t>Používání</a:t>
            </a:r>
            <a:endParaRPr lang="en-US" sz="2800" dirty="0"/>
          </a:p>
        </p:txBody>
      </p:sp>
      <p:sp>
        <p:nvSpPr>
          <p:cNvPr id="10" name="TextBox 9"/>
          <p:cNvSpPr txBox="1"/>
          <p:nvPr/>
        </p:nvSpPr>
        <p:spPr>
          <a:xfrm>
            <a:off x="3357554" y="2643182"/>
            <a:ext cx="2357454" cy="461665"/>
          </a:xfrm>
          <a:prstGeom prst="rect">
            <a:avLst/>
          </a:prstGeom>
          <a:noFill/>
        </p:spPr>
        <p:txBody>
          <a:bodyPr wrap="square" rtlCol="0">
            <a:spAutoFit/>
          </a:bodyPr>
          <a:lstStyle/>
          <a:p>
            <a:r>
              <a:rPr lang="cs-CZ" sz="2400" dirty="0" smtClean="0"/>
              <a:t>Cyklus závislosti</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Jak rozpoznáme závislost</a:t>
            </a:r>
            <a:r>
              <a:rPr lang="en-GB" dirty="0" smtClean="0"/>
              <a:t>?</a:t>
            </a:r>
            <a:endParaRPr lang="en-US" dirty="0"/>
          </a:p>
        </p:txBody>
      </p:sp>
      <p:sp>
        <p:nvSpPr>
          <p:cNvPr id="3" name="Content Placeholder 2"/>
          <p:cNvSpPr>
            <a:spLocks noGrp="1"/>
          </p:cNvSpPr>
          <p:nvPr>
            <p:ph idx="1"/>
          </p:nvPr>
        </p:nvSpPr>
        <p:spPr/>
        <p:txBody>
          <a:bodyPr/>
          <a:lstStyle/>
          <a:p>
            <a:r>
              <a:rPr lang="cs-CZ" dirty="0" smtClean="0"/>
              <a:t>Je nutkavá</a:t>
            </a:r>
            <a:endParaRPr lang="en-GB" dirty="0" smtClean="0"/>
          </a:p>
          <a:p>
            <a:r>
              <a:rPr lang="cs-CZ" dirty="0" smtClean="0"/>
              <a:t>Narušuje normální funkce</a:t>
            </a:r>
            <a:endParaRPr lang="en-GB" dirty="0" smtClean="0"/>
          </a:p>
          <a:p>
            <a:r>
              <a:rPr lang="cs-CZ" dirty="0" smtClean="0"/>
              <a:t>Je to únik</a:t>
            </a:r>
            <a:r>
              <a:rPr lang="en-GB" dirty="0" smtClean="0"/>
              <a:t>, </a:t>
            </a:r>
            <a:r>
              <a:rPr lang="cs-CZ" dirty="0" smtClean="0"/>
              <a:t>ne řešení</a:t>
            </a:r>
            <a:endParaRPr lang="en-GB" dirty="0" smtClean="0"/>
          </a:p>
          <a:p>
            <a:r>
              <a:rPr lang="cs-CZ" dirty="0" smtClean="0"/>
              <a:t>Nepřináší spokojenost</a:t>
            </a:r>
            <a:endParaRPr lang="en-GB"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Odkud přichází</a:t>
            </a:r>
            <a:r>
              <a:rPr lang="en-GB" dirty="0" smtClean="0"/>
              <a:t>?</a:t>
            </a:r>
            <a:endParaRPr lang="en-US" dirty="0"/>
          </a:p>
        </p:txBody>
      </p:sp>
      <p:sp>
        <p:nvSpPr>
          <p:cNvPr id="3" name="Content Placeholder 2"/>
          <p:cNvSpPr>
            <a:spLocks noGrp="1"/>
          </p:cNvSpPr>
          <p:nvPr>
            <p:ph idx="1"/>
          </p:nvPr>
        </p:nvSpPr>
        <p:spPr/>
        <p:txBody>
          <a:bodyPr/>
          <a:lstStyle/>
          <a:p>
            <a:r>
              <a:rPr lang="cs-CZ" dirty="0" smtClean="0"/>
              <a:t>1. Janova 2:16,17 -</a:t>
            </a:r>
            <a:r>
              <a:rPr lang="en-GB" dirty="0" smtClean="0"/>
              <a:t> </a:t>
            </a:r>
            <a:r>
              <a:rPr lang="cs-CZ" dirty="0" smtClean="0"/>
              <a:t>Neboť všechno co je ve světě, po čem dychtí člověk a co chtějí jeho oči a na čem si v životě zakládá, není z Otce, ale ze světa. A svět pomíjí i jeho chtivost, kdo však činí Boží vůli, zůstavá na věky.</a:t>
            </a:r>
            <a:endParaRPr lang="en-US" dirty="0" smtClean="0">
              <a:hlinkClick r:id="rId3"/>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5" name="TextBox 4"/>
          <p:cNvSpPr txBox="1"/>
          <p:nvPr/>
        </p:nvSpPr>
        <p:spPr>
          <a:xfrm>
            <a:off x="1214414" y="1214422"/>
            <a:ext cx="6500858" cy="3416320"/>
          </a:xfrm>
          <a:prstGeom prst="rect">
            <a:avLst/>
          </a:prstGeom>
          <a:noFill/>
        </p:spPr>
        <p:txBody>
          <a:bodyPr wrap="square" rtlCol="0">
            <a:spAutoFit/>
          </a:bodyPr>
          <a:lstStyle/>
          <a:p>
            <a:r>
              <a:rPr lang="cs-CZ" sz="7200" dirty="0" smtClean="0"/>
              <a:t>Vš</a:t>
            </a:r>
            <a:r>
              <a:rPr lang="en-GB" sz="7200" dirty="0" err="1" smtClean="0"/>
              <a:t>i</a:t>
            </a:r>
            <a:r>
              <a:rPr lang="cs-CZ" sz="7200" dirty="0" smtClean="0"/>
              <a:t>c</a:t>
            </a:r>
            <a:r>
              <a:rPr lang="en-GB" sz="7200" dirty="0" smtClean="0"/>
              <a:t>h</a:t>
            </a:r>
            <a:r>
              <a:rPr lang="cs-CZ" sz="7200" dirty="0" smtClean="0"/>
              <a:t>ni jsme</a:t>
            </a:r>
            <a:r>
              <a:rPr lang="en-GB" sz="7200" dirty="0" smtClean="0"/>
              <a:t> </a:t>
            </a:r>
            <a:r>
              <a:rPr lang="cs-CZ" sz="7200" dirty="0" smtClean="0"/>
              <a:t>závislí </a:t>
            </a:r>
            <a:r>
              <a:rPr lang="cs-CZ" sz="7200" dirty="0" smtClean="0"/>
              <a:t>na </a:t>
            </a:r>
            <a:r>
              <a:rPr lang="cs-CZ" sz="7200" dirty="0" smtClean="0"/>
              <a:t>něčem, co odvádí </a:t>
            </a:r>
            <a:r>
              <a:rPr lang="cs-CZ" sz="7200" dirty="0" smtClean="0"/>
              <a:t>bolest</a:t>
            </a:r>
            <a:endParaRPr lang="en-US" sz="7200" dirty="0"/>
          </a:p>
        </p:txBody>
      </p:sp>
      <p:sp>
        <p:nvSpPr>
          <p:cNvPr id="6" name="Content Placeholder 5"/>
          <p:cNvSpPr>
            <a:spLocks noGrp="1"/>
          </p:cNvSpPr>
          <p:nvPr>
            <p:ph idx="1"/>
          </p:nvPr>
        </p:nvSpPr>
        <p:spPr/>
        <p:txBody>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614</TotalTime>
  <Words>752</Words>
  <Application>Microsoft Office PowerPoint</Application>
  <PresentationFormat>On-screen Show (4:3)</PresentationFormat>
  <Paragraphs>60</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Závislost</vt:lpstr>
      <vt:lpstr>Typické zobrazení závislosti</vt:lpstr>
      <vt:lpstr>Slide 4</vt:lpstr>
      <vt:lpstr>Už nemůžu pokračovat</vt:lpstr>
      <vt:lpstr>Takže jak to funguje?</vt:lpstr>
      <vt:lpstr>Jak rozpoznáme závislost?</vt:lpstr>
      <vt:lpstr>Odkud přichází?</vt:lpstr>
      <vt:lpstr>Slide 9</vt:lpstr>
      <vt:lpstr>Jaké jsou kořeny závislosti?</vt:lpstr>
      <vt:lpstr>Jak přemoci závislost</vt:lpstr>
      <vt:lpstr>Každý člověk má otvor, který může být naplněn pouze Bohem</vt:lpstr>
      <vt:lpstr>Utěšitel a síla</vt:lpstr>
      <vt:lpstr>Jan 8:32  Poznáte pravdu a pravda vás vysvobodí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dc:creator>
  <cp:lastModifiedBy>Jonathan</cp:lastModifiedBy>
  <cp:revision>3</cp:revision>
  <dcterms:created xsi:type="dcterms:W3CDTF">2016-11-26T15:37:04Z</dcterms:created>
  <dcterms:modified xsi:type="dcterms:W3CDTF">2016-11-27T08:01:41Z</dcterms:modified>
</cp:coreProperties>
</file>