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6"/>
    <p:restoredTop sz="94671"/>
  </p:normalViewPr>
  <p:slideViewPr>
    <p:cSldViewPr snapToGrid="0" snapToObjects="1">
      <p:cViewPr>
        <p:scale>
          <a:sx n="76" d="100"/>
          <a:sy n="76" d="100"/>
        </p:scale>
        <p:origin x="568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3918" y="1964267"/>
            <a:ext cx="8726207" cy="2421464"/>
          </a:xfrm>
        </p:spPr>
        <p:txBody>
          <a:bodyPr>
            <a:normAutofit/>
          </a:bodyPr>
          <a:lstStyle/>
          <a:p>
            <a:r>
              <a:rPr lang="cs-CZ" sz="6000" dirty="0" smtClean="0"/>
              <a:t>Moc vzkříšení v životě křesťana</a:t>
            </a:r>
            <a:endParaRPr lang="cs-CZ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Jiří zachrla</a:t>
            </a:r>
            <a:endParaRPr lang="cs-CZ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322228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1) VELIKONOČNÍ TÝDEN</a:t>
            </a:r>
            <a:endParaRPr lang="cs-CZ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39415"/>
          </a:xfrm>
        </p:spPr>
        <p:txBody>
          <a:bodyPr>
            <a:noAutofit/>
          </a:bodyPr>
          <a:lstStyle/>
          <a:p>
            <a:r>
              <a:rPr lang="cs-CZ" sz="2800" dirty="0" smtClean="0"/>
              <a:t>TRIUMFÁLNÍ VJEZD JEŽÍŠE KRISTA DO JERUZALÉMA (neděle)</a:t>
            </a:r>
          </a:p>
          <a:p>
            <a:r>
              <a:rPr lang="cs-CZ" sz="2800" dirty="0" smtClean="0"/>
              <a:t>VYČIŠTĚNÍ CHRÁMU</a:t>
            </a:r>
          </a:p>
          <a:p>
            <a:r>
              <a:rPr lang="cs-CZ" sz="2800" dirty="0" smtClean="0"/>
              <a:t>VYHÝBAL SE LÉČKÁM KNĚŽÍ</a:t>
            </a:r>
          </a:p>
          <a:p>
            <a:r>
              <a:rPr lang="cs-CZ" sz="2800" dirty="0" smtClean="0"/>
              <a:t>POSLEDNÍ VEČEŘE = HOD BERÁNKA (čtvrtek)</a:t>
            </a:r>
          </a:p>
          <a:p>
            <a:r>
              <a:rPr lang="cs-CZ" sz="2800" dirty="0" smtClean="0"/>
              <a:t>UKŘIŽOVÁNÍ (pátek)</a:t>
            </a:r>
          </a:p>
          <a:p>
            <a:r>
              <a:rPr lang="cs-CZ" sz="2800" dirty="0" smtClean="0"/>
              <a:t>V HROBĚ</a:t>
            </a:r>
          </a:p>
          <a:p>
            <a:r>
              <a:rPr lang="cs-CZ" sz="2800" dirty="0" smtClean="0"/>
              <a:t>ZMRTVÝCHVSTÁNÍ </a:t>
            </a:r>
            <a:r>
              <a:rPr lang="mr-IN" sz="2800" dirty="0" smtClean="0"/>
              <a:t>–</a:t>
            </a:r>
            <a:r>
              <a:rPr lang="cs-CZ" sz="2800" dirty="0" smtClean="0"/>
              <a:t> VZKŘÍŠENÍ (neděle)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2445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b="1" dirty="0" smtClean="0"/>
              <a:t>2) Proč bůh svou mocí </a:t>
            </a:r>
            <a:r>
              <a:rPr lang="cs-CZ" sz="4400" b="1" dirty="0" err="1" smtClean="0"/>
              <a:t>ježíše</a:t>
            </a:r>
            <a:r>
              <a:rPr lang="cs-CZ" sz="4400" b="1" dirty="0" smtClean="0"/>
              <a:t> vzkřísil?</a:t>
            </a:r>
            <a:endParaRPr lang="cs-CZ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FF00"/>
                </a:solidFill>
              </a:rPr>
              <a:t>Chci vám připomenout, bratří, evangelium, které jsem vám zvěstoval, které jste přijali, které je základem, na němž </a:t>
            </a:r>
            <a:r>
              <a:rPr lang="cs-CZ" sz="2800" b="1" dirty="0" smtClean="0">
                <a:solidFill>
                  <a:srgbClr val="FFFF00"/>
                </a:solidFill>
              </a:rPr>
              <a:t>stojíte,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FF00"/>
                </a:solidFill>
              </a:rPr>
              <a:t>a </a:t>
            </a:r>
            <a:r>
              <a:rPr lang="cs-CZ" sz="2800" b="1" dirty="0">
                <a:solidFill>
                  <a:srgbClr val="FFFF00"/>
                </a:solidFill>
              </a:rPr>
              <a:t>skrze něž docházíte spásy, držíte-li se ho tak, jak jsem vám je zvěstoval – vždyť jste přece neuvěřili </a:t>
            </a:r>
            <a:r>
              <a:rPr lang="cs-CZ" sz="2800" b="1" dirty="0" smtClean="0">
                <a:solidFill>
                  <a:srgbClr val="FFFF00"/>
                </a:solidFill>
              </a:rPr>
              <a:t>nadarmo. </a:t>
            </a:r>
            <a:r>
              <a:rPr lang="mr-IN" sz="2800" b="1" dirty="0" smtClean="0">
                <a:solidFill>
                  <a:srgbClr val="FFFF00"/>
                </a:solidFill>
              </a:rPr>
              <a:t>–</a:t>
            </a:r>
            <a:r>
              <a:rPr lang="cs-CZ" sz="2800" b="1" dirty="0" smtClean="0">
                <a:solidFill>
                  <a:srgbClr val="FFFF00"/>
                </a:solidFill>
              </a:rPr>
              <a:t> (1.Kor 15:1-2)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FF00"/>
                </a:solidFill>
              </a:rPr>
              <a:t>Odevzdal jsem vám především, co jsem sám přijal, že Kristus zemřel za naše hříchy podle </a:t>
            </a:r>
            <a:r>
              <a:rPr lang="cs-CZ" sz="2800" b="1" dirty="0" smtClean="0">
                <a:solidFill>
                  <a:srgbClr val="FFFF00"/>
                </a:solidFill>
              </a:rPr>
              <a:t>Písem -- (1.Kor 15:3)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FF00"/>
                </a:solidFill>
              </a:rPr>
              <a:t>a </a:t>
            </a:r>
            <a:r>
              <a:rPr lang="cs-CZ" sz="2800" b="1" dirty="0">
                <a:solidFill>
                  <a:srgbClr val="FFFF00"/>
                </a:solidFill>
              </a:rPr>
              <a:t>byl pohřben; byl vzkříšen třetího dne podle Písem</a:t>
            </a:r>
            <a:r>
              <a:rPr lang="cs-CZ" sz="2800" b="1" dirty="0" smtClean="0">
                <a:solidFill>
                  <a:srgbClr val="FFFF00"/>
                </a:solidFill>
              </a:rPr>
              <a:t>, -- (1.Kor 15:4)</a:t>
            </a:r>
            <a:endParaRPr lang="cs-CZ" sz="2800" b="1" i="1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2) Proč bůh svou mocí </a:t>
            </a:r>
            <a:r>
              <a:rPr lang="cs-CZ" sz="4400" b="1" dirty="0" err="1"/>
              <a:t>ježíše</a:t>
            </a:r>
            <a:r>
              <a:rPr lang="cs-CZ" sz="4400" b="1" dirty="0"/>
              <a:t> vzkřísil?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67754"/>
            <a:ext cx="10131425" cy="400274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FF00"/>
                </a:solidFill>
              </a:rPr>
              <a:t>ukázal se Petrovi, potom Dvanácti</a:t>
            </a:r>
            <a:r>
              <a:rPr lang="cs-CZ" sz="2800" b="1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FFFF00"/>
                </a:solidFill>
              </a:rPr>
              <a:t>Poté se ukázal více než pěti stům bratří najednou; většina z nich je posud na živu, někteří však již zesnuli</a:t>
            </a:r>
            <a:r>
              <a:rPr lang="cs-CZ" sz="2800" b="1" dirty="0" smtClean="0">
                <a:solidFill>
                  <a:srgbClr val="FFFF00"/>
                </a:solidFill>
              </a:rPr>
              <a:t>.</a:t>
            </a:r>
            <a:r>
              <a:rPr lang="cs-CZ" sz="2800" b="1" dirty="0">
                <a:solidFill>
                  <a:srgbClr val="FFFF00"/>
                </a:solidFill>
              </a:rPr>
              <a:t> </a:t>
            </a:r>
            <a:endParaRPr lang="cs-CZ" sz="28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FFFF00"/>
                </a:solidFill>
              </a:rPr>
              <a:t>Pak se ukázal Jakubovi, potom všem </a:t>
            </a:r>
            <a:r>
              <a:rPr lang="cs-CZ" sz="2800" b="1" dirty="0" smtClean="0">
                <a:solidFill>
                  <a:srgbClr val="FFFF00"/>
                </a:solidFill>
              </a:rPr>
              <a:t>apoštolům.</a:t>
            </a:r>
            <a:r>
              <a:rPr lang="cs-CZ" sz="2800" b="1" dirty="0">
                <a:solidFill>
                  <a:srgbClr val="FFFF00"/>
                </a:solidFill>
              </a:rPr>
              <a:t> </a:t>
            </a:r>
            <a:r>
              <a:rPr lang="cs-CZ" sz="2800" b="1" dirty="0" smtClean="0">
                <a:solidFill>
                  <a:srgbClr val="FFFF00"/>
                </a:solidFill>
              </a:rPr>
              <a:t>- (1.Kor 15:5-7)</a:t>
            </a:r>
          </a:p>
          <a:p>
            <a:pPr marL="0" indent="0">
              <a:buNone/>
            </a:pPr>
            <a:endParaRPr lang="cs-CZ" sz="2800" b="1" i="1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FFFF00"/>
                </a:solidFill>
              </a:rPr>
              <a:t>Naposledy ze všech se jako nedochůdčeti ukázal i </a:t>
            </a:r>
            <a:r>
              <a:rPr lang="cs-CZ" sz="2800" b="1" dirty="0" smtClean="0">
                <a:solidFill>
                  <a:srgbClr val="FFFF00"/>
                </a:solidFill>
              </a:rPr>
              <a:t>mně. </a:t>
            </a:r>
            <a:r>
              <a:rPr lang="cs-CZ" sz="2800" b="1" dirty="0">
                <a:solidFill>
                  <a:srgbClr val="FFFF00"/>
                </a:solidFill>
              </a:rPr>
              <a:t> </a:t>
            </a:r>
            <a:r>
              <a:rPr lang="cs-CZ" sz="2800" b="1" dirty="0" smtClean="0">
                <a:solidFill>
                  <a:srgbClr val="FFFF00"/>
                </a:solidFill>
              </a:rPr>
              <a:t>- (1.Kor 15:8)</a:t>
            </a:r>
          </a:p>
        </p:txBody>
      </p:sp>
    </p:spTree>
    <p:extLst>
      <p:ext uri="{BB962C8B-B14F-4D97-AF65-F5344CB8AC3E}">
        <p14:creationId xmlns:p14="http://schemas.microsoft.com/office/powerpoint/2010/main" val="208248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3) JAKE BUDE NAŠE VZKŘÍŠENÍ?</a:t>
            </a:r>
            <a:endParaRPr lang="cs-CZ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FF00"/>
                </a:solidFill>
              </a:rPr>
              <a:t>Ale někdo snad řekne: „Jak vstanou mrtví? V jakém těle přijdou</a:t>
            </a:r>
            <a:r>
              <a:rPr lang="cs-CZ" sz="2800" b="1" dirty="0" smtClean="0">
                <a:solidFill>
                  <a:srgbClr val="FFFF00"/>
                </a:solidFill>
              </a:rPr>
              <a:t>?“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FF00"/>
                </a:solidFill>
              </a:rPr>
              <a:t>(1.Kor 15:35)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PROČ JE PRO NÁS VZKŘÍŠENÍ DŮLEŽITÉ?</a:t>
            </a:r>
          </a:p>
          <a:p>
            <a:r>
              <a:rPr lang="cs-CZ" sz="2800" dirty="0" smtClean="0"/>
              <a:t>NAŠE VZKŘÍŠENÉ TĚLO BUDE PODOBNÉ TĚLU PÁNA</a:t>
            </a:r>
          </a:p>
          <a:p>
            <a:r>
              <a:rPr lang="cs-CZ" sz="2800" dirty="0" smtClean="0"/>
              <a:t>AŽ DOSTANEME PŘI VZKŘÍŠENÍ NOVÉ TĚLO </a:t>
            </a:r>
            <a:r>
              <a:rPr lang="mr-IN" sz="2800" dirty="0" smtClean="0"/>
              <a:t>–</a:t>
            </a:r>
            <a:r>
              <a:rPr lang="cs-CZ" sz="2800" dirty="0" smtClean="0"/>
              <a:t> STANEME SE NESMRTELNÝMÍ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859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ZÁVEREČNÁ VÝZVA</a:t>
            </a:r>
            <a:endParaRPr lang="cs-CZ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b">
            <a:noAutofit/>
          </a:bodyPr>
          <a:lstStyle/>
          <a:p>
            <a:pPr marL="0" indent="0">
              <a:buNone/>
            </a:pPr>
            <a:r>
              <a:rPr lang="cs-CZ" sz="2800" b="1" i="1" dirty="0" smtClean="0">
                <a:solidFill>
                  <a:srgbClr val="FFFF00"/>
                </a:solidFill>
                <a:ea typeface="Times New Roman" charset="0"/>
                <a:cs typeface="Times New Roman" charset="0"/>
              </a:rPr>
              <a:t>„A </a:t>
            </a:r>
            <a:r>
              <a:rPr lang="cs-CZ" sz="2800" b="1" i="1" dirty="0">
                <a:solidFill>
                  <a:srgbClr val="FFFF00"/>
                </a:solidFill>
                <a:ea typeface="Times New Roman" charset="0"/>
                <a:cs typeface="Times New Roman" charset="0"/>
              </a:rPr>
              <a:t>tak, moji milovaní bratří, buďte pevní, nedejte se zviklat, buďte stále horlivější v díle Páně; vždyť víte, že vaše práce není v Pánu marná</a:t>
            </a:r>
            <a:r>
              <a:rPr lang="cs-CZ" sz="2800" b="1" i="1" dirty="0" smtClean="0">
                <a:solidFill>
                  <a:srgbClr val="FFFF00"/>
                </a:solidFill>
                <a:ea typeface="Times New Roman" charset="0"/>
                <a:cs typeface="Times New Roman" charset="0"/>
              </a:rPr>
              <a:t>.“(</a:t>
            </a:r>
            <a:r>
              <a:rPr lang="cs-CZ" sz="2800" b="1" i="1" dirty="0" smtClean="0">
                <a:solidFill>
                  <a:srgbClr val="FFFF00"/>
                </a:solidFill>
                <a:ea typeface="Times New Roman" charset="0"/>
                <a:cs typeface="Times New Roman" charset="0"/>
              </a:rPr>
              <a:t>1.Kor 15:58)</a:t>
            </a:r>
          </a:p>
          <a:p>
            <a:pPr marL="0" indent="0">
              <a:buNone/>
            </a:pPr>
            <a:endParaRPr lang="cs-CZ" sz="2800" dirty="0" smtClean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cs-CZ" sz="2800" dirty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cs-CZ" sz="2800" dirty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cs-CZ" sz="2800" dirty="0" smtClean="0">
                <a:ea typeface="Times New Roman" charset="0"/>
                <a:cs typeface="Times New Roman" charset="0"/>
              </a:rPr>
              <a:t>DĚKUJI ZA POZORNOST </a:t>
            </a:r>
            <a:r>
              <a:rPr lang="cs-CZ" sz="2800" dirty="0" smtClean="0">
                <a:ea typeface="Times New Roman" charset="0"/>
                <a:cs typeface="Times New Roman" charset="0"/>
                <a:sym typeface="Wingdings"/>
              </a:rPr>
              <a:t> </a:t>
            </a:r>
            <a:endParaRPr lang="cs-CZ" sz="2800" dirty="0"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Nebesa</Template>
  <TotalTime>75</TotalTime>
  <Words>307</Words>
  <Application>Microsoft Macintosh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Calibri Light</vt:lpstr>
      <vt:lpstr>Mangal</vt:lpstr>
      <vt:lpstr>Times New Roman</vt:lpstr>
      <vt:lpstr>Wingdings</vt:lpstr>
      <vt:lpstr>Arial</vt:lpstr>
      <vt:lpstr>Celestial</vt:lpstr>
      <vt:lpstr>Moc vzkříšení v životě křesťana</vt:lpstr>
      <vt:lpstr>1) VELIKONOČNÍ TÝDEN</vt:lpstr>
      <vt:lpstr>2) Proč bůh svou mocí ježíše vzkřísil?</vt:lpstr>
      <vt:lpstr>2) Proč bůh svou mocí ježíše vzkřísil?</vt:lpstr>
      <vt:lpstr>3) JAKE BUDE NAŠE VZKŘÍŠENÍ?</vt:lpstr>
      <vt:lpstr>ZÁVEREČNÁ VÝZVA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 VZKŘÍŠENÍ V ŽIVOTĚ KŘESŤANA</dc:title>
  <dc:creator>Microsoft Office User</dc:creator>
  <cp:lastModifiedBy>Microsoft Office User</cp:lastModifiedBy>
  <cp:revision>9</cp:revision>
  <dcterms:created xsi:type="dcterms:W3CDTF">2017-04-15T21:04:27Z</dcterms:created>
  <dcterms:modified xsi:type="dcterms:W3CDTF">2017-04-15T22:26:32Z</dcterms:modified>
</cp:coreProperties>
</file>