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64" r:id="rId7"/>
    <p:sldId id="275" r:id="rId8"/>
    <p:sldId id="271" r:id="rId9"/>
    <p:sldId id="272" r:id="rId10"/>
    <p:sldId id="276" r:id="rId11"/>
    <p:sldId id="273" r:id="rId12"/>
    <p:sldId id="274" r:id="rId13"/>
    <p:sldId id="278" r:id="rId14"/>
    <p:sldId id="279" r:id="rId15"/>
    <p:sldId id="277" r:id="rId16"/>
    <p:sldId id="266" r:id="rId17"/>
    <p:sldId id="267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52"/>
    <p:restoredTop sz="94700"/>
  </p:normalViewPr>
  <p:slideViewPr>
    <p:cSldViewPr snapToGrid="0" snapToObjects="1">
      <p:cViewPr varScale="1">
        <p:scale>
          <a:sx n="73" d="100"/>
          <a:sy n="73" d="100"/>
        </p:scale>
        <p:origin x="224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6/11/17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Mark%2016:16" TargetMode="External"/><Relationship Id="rId4" Type="http://schemas.openxmlformats.org/officeDocument/2006/relationships/hyperlink" Target="sword://CzeB21/Mark%2016:17" TargetMode="External"/><Relationship Id="rId5" Type="http://schemas.openxmlformats.org/officeDocument/2006/relationships/hyperlink" Target="sword://CzeB21/Mark%2016:18" TargetMode="External"/><Relationship Id="rId6" Type="http://schemas.openxmlformats.org/officeDocument/2006/relationships/hyperlink" Target="sword://CzeB21/Mark%2016:19" TargetMode="External"/><Relationship Id="rId7" Type="http://schemas.openxmlformats.org/officeDocument/2006/relationships/hyperlink" Target="sword://CzeB21/Mark%2016:20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Mark%2016:15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Philippians%204:2" TargetMode="External"/><Relationship Id="rId4" Type="http://schemas.openxmlformats.org/officeDocument/2006/relationships/hyperlink" Target="sword://CzeB21/Philippians%204:3" TargetMode="External"/><Relationship Id="rId5" Type="http://schemas.openxmlformats.org/officeDocument/2006/relationships/hyperlink" Target="sword://CzeB21/Philippians%204:4" TargetMode="External"/><Relationship Id="rId6" Type="http://schemas.openxmlformats.org/officeDocument/2006/relationships/hyperlink" Target="sword://CzeB21/Philippians%204:5" TargetMode="External"/><Relationship Id="rId7" Type="http://schemas.openxmlformats.org/officeDocument/2006/relationships/hyperlink" Target="sword://CzeB21/Philippians%204:6" TargetMode="External"/><Relationship Id="rId8" Type="http://schemas.openxmlformats.org/officeDocument/2006/relationships/hyperlink" Target="sword://CzeB21/Philippians%204:7" TargetMode="External"/><Relationship Id="rId9" Type="http://schemas.openxmlformats.org/officeDocument/2006/relationships/hyperlink" Target="sword://CzeB21/Philippians%204:8" TargetMode="External"/><Relationship Id="rId10" Type="http://schemas.openxmlformats.org/officeDocument/2006/relationships/hyperlink" Target="sword://CzeB21/Philippians%204:9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Philippians%204:1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Romans%2012:1" TargetMode="External"/><Relationship Id="rId3" Type="http://schemas.openxmlformats.org/officeDocument/2006/relationships/hyperlink" Target="sword://CzeB21/Romans%2012: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sword://CzeB21/Matthew%2028:19" TargetMode="External"/><Relationship Id="rId4" Type="http://schemas.openxmlformats.org/officeDocument/2006/relationships/hyperlink" Target="sword://CzeB21/Matthew%2028:20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Matthew%2028: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1657" y="6103975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32445" y="2192039"/>
            <a:ext cx="110828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jděte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získávejte učedníky ze všech národů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křtěte </a:t>
            </a:r>
            <a:r>
              <a:rPr lang="cs-CZ" sz="3200" dirty="0"/>
              <a:t>je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učte</a:t>
            </a:r>
            <a:endParaRPr lang="cs-CZ" sz="3200" dirty="0"/>
          </a:p>
          <a:p>
            <a:pPr marL="457200" lvl="0" indent="-457200">
              <a:buFont typeface="Arial" charset="0"/>
              <a:buChar char="•"/>
            </a:pPr>
            <a:r>
              <a:rPr lang="cs-CZ" sz="3200" b="1" dirty="0"/>
              <a:t>Já jsem s Vámi</a:t>
            </a:r>
            <a:endParaRPr lang="cs-CZ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36073" y="950753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2) KÝM JSME V KRISTU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10889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6882" y="511804"/>
            <a:ext cx="116764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Mark 16:</a:t>
            </a:r>
            <a:r>
              <a:rPr lang="cs-CZ" sz="3200" dirty="0">
                <a:hlinkClick r:id="rId2" action="ppaction://hlinkfile"/>
              </a:rPr>
              <a:t>15</a:t>
            </a:r>
            <a:r>
              <a:rPr lang="cs-CZ" sz="3200" dirty="0"/>
              <a:t>  Potom jim řekl: "Jděte do celého světa a kažte evangelium všemu stvoření. </a:t>
            </a:r>
            <a:r>
              <a:rPr lang="cs-CZ" sz="3200" dirty="0">
                <a:hlinkClick r:id="rId3" action="ppaction://hlinkfile"/>
              </a:rPr>
              <a:t>16</a:t>
            </a:r>
            <a:r>
              <a:rPr lang="cs-CZ" sz="3200" dirty="0"/>
              <a:t>  Kdo uvěří a pokřtí se, bude spasen, ale kdo neuvěří, bude odsouzen. </a:t>
            </a:r>
            <a:r>
              <a:rPr lang="cs-CZ" sz="3200" dirty="0">
                <a:hlinkClick r:id="rId4" action="ppaction://hlinkfile"/>
              </a:rPr>
              <a:t>17</a:t>
            </a:r>
            <a:r>
              <a:rPr lang="cs-CZ" sz="3200" dirty="0"/>
              <a:t>  Ty, kdo uvěří, budou provázet tato znamení: v mém jménu budou vymítat démony, budou mluvit v nových jazycích, </a:t>
            </a:r>
            <a:r>
              <a:rPr lang="cs-CZ" sz="3200" dirty="0">
                <a:hlinkClick r:id="rId5" action="ppaction://hlinkfile"/>
              </a:rPr>
              <a:t>18</a:t>
            </a:r>
            <a:r>
              <a:rPr lang="cs-CZ" sz="3200" dirty="0"/>
              <a:t>  budou brát hady, a kdyby vypili něco jedovatého, nijak jim to neublíží; budou vkládat ruce na nemocné a ti se uzdraví." </a:t>
            </a:r>
            <a:r>
              <a:rPr lang="cs-CZ" sz="3200" dirty="0">
                <a:hlinkClick r:id="rId6" action="ppaction://hlinkfile"/>
              </a:rPr>
              <a:t>19</a:t>
            </a:r>
            <a:r>
              <a:rPr lang="cs-CZ" sz="3200" dirty="0"/>
              <a:t>  Když k nim Pán Ježíš domluvil, byl vzat vzhůru do nebe a posadil se po Boží pravici. </a:t>
            </a:r>
            <a:r>
              <a:rPr lang="cs-CZ" sz="3200" dirty="0">
                <a:hlinkClick r:id="rId7" action="ppaction://hlinkfile"/>
              </a:rPr>
              <a:t>20</a:t>
            </a:r>
            <a:r>
              <a:rPr lang="cs-CZ" sz="3200" dirty="0"/>
              <a:t>  Oni vyšli a kázali </a:t>
            </a:r>
            <a:r>
              <a:rPr lang="cs-CZ" sz="3200" dirty="0" smtClean="0"/>
              <a:t>všude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 </a:t>
            </a:r>
            <a:r>
              <a:rPr lang="cs-CZ" sz="3200" b="1" u="sng" dirty="0"/>
              <a:t>a Pán jim pomáhal a potvrzoval Slovo znameními, </a:t>
            </a:r>
            <a:r>
              <a:rPr lang="cs-CZ" sz="3200" b="1" u="sng" dirty="0" smtClean="0"/>
              <a:t/>
            </a:r>
            <a:br>
              <a:rPr lang="cs-CZ" sz="3200" b="1" u="sng" dirty="0" smtClean="0"/>
            </a:br>
            <a:r>
              <a:rPr lang="cs-CZ" sz="3200" b="1" u="sng" dirty="0" smtClean="0"/>
              <a:t> která </a:t>
            </a:r>
            <a:r>
              <a:rPr lang="cs-CZ" sz="3200" b="1" u="sng" dirty="0"/>
              <a:t>je doprovázela.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6198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1657" y="6103975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32445" y="2192039"/>
            <a:ext cx="1108287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jděte</a:t>
            </a:r>
            <a:endParaRPr lang="cs-CZ" sz="3200" dirty="0"/>
          </a:p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kažte</a:t>
            </a:r>
            <a:endParaRPr lang="cs-CZ" sz="3200" dirty="0"/>
          </a:p>
          <a:p>
            <a:pPr marL="457200" lvl="0" indent="-457200">
              <a:buFont typeface="Arial" charset="0"/>
              <a:buChar char="•"/>
            </a:pPr>
            <a:r>
              <a:rPr lang="cs-CZ" sz="3200" dirty="0" smtClean="0"/>
              <a:t>křtěte</a:t>
            </a:r>
            <a:endParaRPr lang="cs-CZ" sz="3200" dirty="0"/>
          </a:p>
          <a:p>
            <a:pPr marL="457200" lvl="0" indent="-457200">
              <a:buFont typeface="Arial" charset="0"/>
              <a:buChar char="•"/>
            </a:pPr>
            <a:r>
              <a:rPr lang="cs-CZ" sz="3200" b="1" dirty="0" smtClean="0"/>
              <a:t>očekávejte</a:t>
            </a:r>
            <a:r>
              <a:rPr lang="cs-CZ" sz="3200" b="1" dirty="0"/>
              <a:t>, že budu s Vám</a:t>
            </a:r>
            <a:r>
              <a:rPr lang="cs-CZ" sz="3200" dirty="0"/>
              <a:t>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36073" y="950753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2) KÝM JSME V KRISTU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27649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1657" y="6103975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36073" y="950753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3) MOJE ZODPOVĚDNOSTI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98691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6882" y="511804"/>
            <a:ext cx="1167648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/>
              <a:t>Philippians</a:t>
            </a:r>
            <a:r>
              <a:rPr lang="cs-CZ" sz="3000" dirty="0"/>
              <a:t> 4:</a:t>
            </a:r>
            <a:r>
              <a:rPr lang="cs-CZ" sz="3000" dirty="0">
                <a:hlinkClick r:id="rId2" action="ppaction://hlinkfile"/>
              </a:rPr>
              <a:t>1</a:t>
            </a:r>
            <a:r>
              <a:rPr lang="cs-CZ" sz="3000" dirty="0"/>
              <a:t>  Jak vás miluji, jak po vás toužím, bratři moji! Jste mou radostí a korunou! Takto tedy stůjte v Pánu, milovaní. </a:t>
            </a:r>
            <a:r>
              <a:rPr lang="cs-CZ" sz="3000" dirty="0">
                <a:hlinkClick r:id="rId3" action="ppaction://hlinkfile"/>
              </a:rPr>
              <a:t>2</a:t>
            </a:r>
            <a:r>
              <a:rPr lang="cs-CZ" sz="3000" dirty="0"/>
              <a:t>  Prosím </a:t>
            </a:r>
            <a:r>
              <a:rPr lang="cs-CZ" sz="3000" dirty="0" err="1"/>
              <a:t>Evodii</a:t>
            </a:r>
            <a:r>
              <a:rPr lang="cs-CZ" sz="3000" dirty="0"/>
              <a:t> a prosím </a:t>
            </a:r>
            <a:r>
              <a:rPr lang="cs-CZ" sz="3000" dirty="0" err="1"/>
              <a:t>Syntychu</a:t>
            </a:r>
            <a:r>
              <a:rPr lang="cs-CZ" sz="3000" dirty="0"/>
              <a:t>, aby měly stejné smýšlení v Pánu. </a:t>
            </a:r>
            <a:r>
              <a:rPr lang="cs-CZ" sz="3000" dirty="0">
                <a:hlinkClick r:id="rId4" action="ppaction://hlinkfile"/>
              </a:rPr>
              <a:t>3</a:t>
            </a:r>
            <a:r>
              <a:rPr lang="cs-CZ" sz="3000" dirty="0"/>
              <a:t>  Ano, prosím i tebe, věrný spojenče, abys jim pomáhal. Bojovaly přece za evangelium spolu se mnou, s Klementem a s mými dalšími spolupracovníky, jejichž jména jsou v knize života. </a:t>
            </a:r>
            <a:r>
              <a:rPr lang="cs-CZ" sz="3000" dirty="0">
                <a:hlinkClick r:id="rId5" action="ppaction://hlinkfile"/>
              </a:rPr>
              <a:t>4</a:t>
            </a:r>
            <a:r>
              <a:rPr lang="cs-CZ" sz="3000" dirty="0"/>
              <a:t>  Radujte se v Pánu vždycky; znovu říkám: Radujte se! </a:t>
            </a:r>
            <a:r>
              <a:rPr lang="cs-CZ" sz="3000" dirty="0">
                <a:hlinkClick r:id="rId6" action="ppaction://hlinkfile"/>
              </a:rPr>
              <a:t>5</a:t>
            </a:r>
            <a:r>
              <a:rPr lang="cs-CZ" sz="3000" dirty="0"/>
              <a:t>  Všichni lidé ať znají vaši vlídnost. Pán je blízko. </a:t>
            </a:r>
            <a:r>
              <a:rPr lang="cs-CZ" sz="3000" dirty="0">
                <a:hlinkClick r:id="rId7" action="ppaction://hlinkfile"/>
              </a:rPr>
              <a:t>6</a:t>
            </a:r>
            <a:r>
              <a:rPr lang="cs-CZ" sz="3000" dirty="0"/>
              <a:t>  O nic nemějte starost, ale za všechno se modlete. O své potřeby proste s vděčností Boha, </a:t>
            </a:r>
            <a:r>
              <a:rPr lang="cs-CZ" sz="3000" dirty="0">
                <a:hlinkClick r:id="rId8" action="ppaction://hlinkfile"/>
              </a:rPr>
              <a:t>7</a:t>
            </a:r>
            <a:r>
              <a:rPr lang="cs-CZ" sz="3000" dirty="0"/>
              <a:t>  a Boží pokoj přesahující všechno chápání bude střežit vaše srdce i mysl v Kristu Ježíši. </a:t>
            </a:r>
            <a:r>
              <a:rPr lang="cs-CZ" sz="3000" dirty="0">
                <a:hlinkClick r:id="rId9" action="ppaction://hlinkfile"/>
              </a:rPr>
              <a:t>8</a:t>
            </a:r>
            <a:r>
              <a:rPr lang="cs-CZ" sz="3000" dirty="0"/>
              <a:t>  Závěrem, bratři, cokoli je pravdivé, ušlechtilé, spravedlivé, čisté, milé, cokoli má dobrou pověst, je-li nějaká ctnost a nějaká chvála - o tom přemýšlejte. </a:t>
            </a:r>
            <a:r>
              <a:rPr lang="cs-CZ" sz="3000" dirty="0">
                <a:hlinkClick r:id="rId10" action="ppaction://hlinkfile"/>
              </a:rPr>
              <a:t>9</a:t>
            </a:r>
            <a:r>
              <a:rPr lang="cs-CZ" sz="3000" dirty="0"/>
              <a:t>  Čemu jste se naučili a přijali, co jste slyšeli a viděli na mně, to dělejte a Bůh pokoje bude s vámi. </a:t>
            </a:r>
          </a:p>
        </p:txBody>
      </p:sp>
    </p:spTree>
    <p:extLst>
      <p:ext uri="{BB962C8B-B14F-4D97-AF65-F5344CB8AC3E}">
        <p14:creationId xmlns:p14="http://schemas.microsoft.com/office/powerpoint/2010/main" val="80469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1657" y="6103975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04736" y="1164134"/>
            <a:ext cx="110828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máš </a:t>
            </a:r>
            <a:r>
              <a:rPr lang="cs-CZ" sz="2800" dirty="0"/>
              <a:t>sourozence – máš být jejich radostí a korunou 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mějte stejné </a:t>
            </a:r>
            <a:r>
              <a:rPr lang="cs-CZ" sz="2800" dirty="0"/>
              <a:t>smýšlení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bojuj </a:t>
            </a:r>
            <a:r>
              <a:rPr lang="cs-CZ" sz="2800" dirty="0"/>
              <a:t>za evangelium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/>
              <a:t>t</a:t>
            </a:r>
            <a:r>
              <a:rPr lang="cs-CZ" sz="2800" dirty="0" smtClean="0"/>
              <a:t>vé </a:t>
            </a:r>
            <a:r>
              <a:rPr lang="cs-CZ" sz="2800" dirty="0"/>
              <a:t>jméno je zapsáno v Knize života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raduj </a:t>
            </a:r>
            <a:r>
              <a:rPr lang="cs-CZ" sz="2800" dirty="0"/>
              <a:t>se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buď </a:t>
            </a:r>
            <a:r>
              <a:rPr lang="cs-CZ" sz="2800" dirty="0"/>
              <a:t>známý svojí vlídností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nestrachuj </a:t>
            </a:r>
            <a:r>
              <a:rPr lang="cs-CZ" sz="2800" dirty="0"/>
              <a:t>se, za vše se modli a očekávej s vděčností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buď </a:t>
            </a:r>
            <a:r>
              <a:rPr lang="cs-CZ" sz="2800" dirty="0"/>
              <a:t>pozitivní – co je pravdivé, ušlechtilé, spravedlivé, čisté, milé, </a:t>
            </a:r>
            <a:r>
              <a:rPr lang="cs-CZ" sz="2800" dirty="0" err="1"/>
              <a:t>dopropověstné</a:t>
            </a:r>
            <a:r>
              <a:rPr lang="cs-CZ" sz="2800" dirty="0"/>
              <a:t>, ctné, chvályhodné – o tom přemýšlej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2800" dirty="0" smtClean="0"/>
              <a:t>učte </a:t>
            </a:r>
            <a:r>
              <a:rPr lang="cs-CZ" sz="2800" dirty="0"/>
              <a:t>se navzájem a vše naučené aplikujte</a:t>
            </a:r>
          </a:p>
          <a:p>
            <a:pPr marL="457200" indent="-457200">
              <a:buFont typeface="Arial" charset="0"/>
              <a:buChar char="•"/>
            </a:pPr>
            <a:endParaRPr lang="cs-CZ" sz="2800" dirty="0"/>
          </a:p>
          <a:p>
            <a:pPr marL="457200" lvl="0" indent="-457200">
              <a:buFont typeface="Arial" charset="0"/>
              <a:buChar char="•"/>
            </a:pPr>
            <a:r>
              <a:rPr lang="cs-CZ" sz="2800" dirty="0"/>
              <a:t>Pán je </a:t>
            </a:r>
            <a:r>
              <a:rPr lang="cs-CZ" sz="2800" dirty="0" smtClean="0"/>
              <a:t>blízko + </a:t>
            </a:r>
            <a:r>
              <a:rPr lang="cs-CZ" sz="2800" b="1" dirty="0" smtClean="0"/>
              <a:t>Boží </a:t>
            </a:r>
            <a:r>
              <a:rPr lang="cs-CZ" sz="2800" b="1" dirty="0"/>
              <a:t>pokoj Tě bude </a:t>
            </a:r>
            <a:r>
              <a:rPr lang="cs-CZ" sz="2800" b="1" dirty="0" smtClean="0"/>
              <a:t>provázet !!!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969818" y="363915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3) MOJE ZODPOVĚDNOSTI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65119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930496" y="873193"/>
            <a:ext cx="110828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/>
              <a:t>Aplikace</a:t>
            </a:r>
            <a:r>
              <a:rPr lang="cs-CZ" sz="3200" b="1" u="sng" dirty="0" smtClean="0"/>
              <a:t>:</a:t>
            </a:r>
          </a:p>
          <a:p>
            <a:endParaRPr lang="cs-CZ" sz="3200" dirty="0"/>
          </a:p>
          <a:p>
            <a:pPr marL="514350" lvl="0" indent="-514350">
              <a:buAutoNum type="arabicParenR"/>
            </a:pPr>
            <a:r>
              <a:rPr lang="cs-CZ" sz="3200" dirty="0" smtClean="0"/>
              <a:t>Bůh bude s Tebou, On je blízko</a:t>
            </a:r>
            <a:endParaRPr lang="cs-CZ" sz="3200" dirty="0" smtClean="0"/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Musíš vyjít</a:t>
            </a:r>
            <a:endParaRPr lang="cs-CZ" sz="3200" dirty="0" smtClean="0"/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Očekávej na Boží zmocnění</a:t>
            </a:r>
            <a:endParaRPr lang="cs-CZ" sz="3200" dirty="0" smtClean="0"/>
          </a:p>
          <a:p>
            <a:pPr marL="514350" lvl="0" indent="-514350">
              <a:buAutoNum type="arabicParenR"/>
            </a:pPr>
            <a:endParaRPr lang="cs-CZ" sz="3200" dirty="0" smtClean="0"/>
          </a:p>
          <a:p>
            <a:pPr marL="514350" lvl="0" indent="-514350">
              <a:buAutoNum type="arabicParenR"/>
            </a:pPr>
            <a:r>
              <a:rPr lang="cs-CZ" sz="3200" dirty="0" smtClean="0"/>
              <a:t>Ne Ty, ale Bůh v Tobě bude pracovat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6591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515572" y="363239"/>
            <a:ext cx="110828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 smtClean="0"/>
              <a:t>Jaké by to bylo</a:t>
            </a:r>
            <a:r>
              <a:rPr lang="mr-IN" sz="3200" b="1" u="sng" dirty="0" smtClean="0"/>
              <a:t>…</a:t>
            </a:r>
            <a:endParaRPr lang="cs-CZ" sz="3200" b="1" u="sng" dirty="0" smtClean="0"/>
          </a:p>
          <a:p>
            <a:endParaRPr lang="cs-CZ" sz="3200" dirty="0"/>
          </a:p>
          <a:p>
            <a:r>
              <a:rPr lang="cs-CZ" sz="3200" dirty="0"/>
              <a:t>Jak by vypadal život Tvých známých, kdyby se řídili těmito </a:t>
            </a:r>
            <a:r>
              <a:rPr lang="cs-CZ" sz="3200" dirty="0" smtClean="0"/>
              <a:t>radami?</a:t>
            </a:r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Tvůj život, kdybys žil plně tím, kým jsi v Kristu?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Jak </a:t>
            </a:r>
            <a:r>
              <a:rPr lang="cs-CZ" sz="3200" dirty="0"/>
              <a:t>by vypadal </a:t>
            </a:r>
            <a:r>
              <a:rPr lang="cs-CZ" sz="3200" dirty="0" smtClean="0"/>
              <a:t>náš sbor, kdybychom byli opravdoví učedníci?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Kolik </a:t>
            </a:r>
            <a:r>
              <a:rPr lang="cs-CZ" sz="3200" dirty="0" smtClean="0"/>
              <a:t>zázraků by se dělo, kdybychom tyto věci aplikovali?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1579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55767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21.5.2017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5"/>
            <a:ext cx="12192000" cy="6857999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8515" y="2363742"/>
            <a:ext cx="4332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/>
              <a:t>Pravý</a:t>
            </a:r>
          </a:p>
          <a:p>
            <a:r>
              <a:rPr lang="cs-CZ" sz="7200" b="1" dirty="0" smtClean="0"/>
              <a:t>učedník</a:t>
            </a:r>
            <a:endParaRPr lang="cs-CZ" sz="7200" b="1" dirty="0"/>
          </a:p>
        </p:txBody>
      </p:sp>
    </p:spTree>
    <p:extLst>
      <p:ext uri="{BB962C8B-B14F-4D97-AF65-F5344CB8AC3E}">
        <p14:creationId xmlns:p14="http://schemas.microsoft.com/office/powerpoint/2010/main" val="367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/>
          <a:lstStyle/>
          <a:p>
            <a:pPr algn="ctr"/>
            <a:r>
              <a:rPr lang="cs-CZ" cap="small" dirty="0" smtClean="0">
                <a:effectLst/>
              </a:rPr>
              <a:t>KÝM JSEM V KRISTU</a:t>
            </a:r>
            <a:r>
              <a:rPr lang="cs-CZ" b="1" cap="small" dirty="0" smtClean="0">
                <a:effectLst/>
              </a:rPr>
              <a:t>…</a:t>
            </a:r>
            <a:r>
              <a:rPr lang="cs-CZ" b="1" cap="small" dirty="0" smtClean="0">
                <a:effectLst/>
              </a:rPr>
              <a:t/>
            </a:r>
            <a:br>
              <a:rPr lang="cs-CZ" b="1" cap="small" dirty="0" smtClean="0">
                <a:effectLst/>
              </a:rPr>
            </a:br>
            <a:r>
              <a:rPr lang="cs-CZ" sz="6600" cap="small" dirty="0" smtClean="0">
                <a:effectLst/>
              </a:rPr>
              <a:t>moje výhody, privilegia</a:t>
            </a:r>
            <a:r>
              <a:rPr lang="cs-CZ" sz="6600" cap="small" dirty="0" smtClean="0">
                <a:effectLst/>
              </a:rPr>
              <a:t/>
            </a:r>
            <a:br>
              <a:rPr lang="cs-CZ" sz="6600" cap="small" dirty="0" smtClean="0">
                <a:effectLst/>
              </a:rPr>
            </a:br>
            <a:r>
              <a:rPr lang="cs-CZ" sz="6600" cap="small" dirty="0" smtClean="0">
                <a:effectLst/>
              </a:rPr>
              <a:t>jak je využít?</a:t>
            </a:r>
            <a:endParaRPr lang="cs-CZ" sz="6600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55030" y="11790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</a:t>
            </a:r>
            <a:r>
              <a:rPr lang="cs-CZ" sz="4400" dirty="0" smtClean="0"/>
              <a:t>vezme vážně Boží povolání </a:t>
            </a:r>
            <a:r>
              <a:rPr lang="mr-IN" sz="4400" dirty="0" smtClean="0"/>
              <a:t>–</a:t>
            </a:r>
            <a:r>
              <a:rPr lang="cs-CZ" sz="4400" dirty="0" smtClean="0"/>
              <a:t> bude tou, jakou ji chce Bůh mít!!!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55030" y="3244927"/>
            <a:ext cx="90236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BOŽÍ MOC je na dosah každému učedníkovi</a:t>
            </a:r>
            <a:r>
              <a:rPr lang="mr-IN" sz="4400" dirty="0" smtClean="0"/>
              <a:t>…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36073" y="950753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1) JISTOTA V KRISTU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49145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6882" y="511804"/>
            <a:ext cx="116764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Romans</a:t>
            </a:r>
            <a:r>
              <a:rPr lang="cs-CZ" sz="3200" dirty="0"/>
              <a:t> 12:</a:t>
            </a:r>
            <a:r>
              <a:rPr lang="cs-CZ" sz="3200" dirty="0">
                <a:hlinkClick r:id="rId2" action="ppaction://hlinkfile"/>
              </a:rPr>
              <a:t>1</a:t>
            </a:r>
            <a:r>
              <a:rPr lang="cs-CZ" sz="3200" dirty="0"/>
              <a:t>  Pro Boží milosrdenství vás vyzývám, bratři, abyste vydávali své životy Bohu jako živou, svatou a příjemnou oběť; to bude vaše pravá bohoslužba. </a:t>
            </a:r>
            <a:r>
              <a:rPr lang="cs-CZ" sz="3200" dirty="0">
                <a:hlinkClick r:id="rId3" action="ppaction://hlinkfile"/>
              </a:rPr>
              <a:t>2</a:t>
            </a:r>
            <a:r>
              <a:rPr lang="cs-CZ" sz="3200" dirty="0"/>
              <a:t>  Nenechte se formovat tímto světem – raději se nechte proměňovat obnovou své mysli, abyste dokázali poznat, co je Boží vůle - co je dobré, náležité a dokonalé.</a:t>
            </a:r>
          </a:p>
        </p:txBody>
      </p:sp>
    </p:spTree>
    <p:extLst>
      <p:ext uri="{BB962C8B-B14F-4D97-AF65-F5344CB8AC3E}">
        <p14:creationId xmlns:p14="http://schemas.microsoft.com/office/powerpoint/2010/main" val="95015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460154" y="2136621"/>
            <a:ext cx="110828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charset="0"/>
              <a:buChar char="•"/>
            </a:pPr>
            <a:r>
              <a:rPr lang="cs-CZ" sz="3200" smtClean="0"/>
              <a:t>spasení </a:t>
            </a:r>
            <a:r>
              <a:rPr lang="cs-CZ" sz="3200" dirty="0"/>
              <a:t>je z milosti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/>
              <a:t>přijímá se vírou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/>
              <a:t>DS dosvědčuje duchu našemu, že jsme děti Boží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/>
              <a:t>DS nás vede k svatému životu – postoj pokání</a:t>
            </a:r>
          </a:p>
          <a:p>
            <a:pPr marL="457200" lvl="0" indent="-457200">
              <a:buFont typeface="Arial" charset="0"/>
              <a:buChar char="•"/>
            </a:pPr>
            <a:r>
              <a:rPr lang="cs-CZ" sz="3200" dirty="0"/>
              <a:t>křest + Večeře </a:t>
            </a:r>
            <a:r>
              <a:rPr lang="cs-CZ" sz="3200" dirty="0" smtClean="0"/>
              <a:t>Páně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36073" y="950753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1) JISTOTA V KRISTU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64429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41657" y="6103975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36073" y="950753"/>
            <a:ext cx="9088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2) KÝM JSME V KRISTU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73598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Jirka Pospíšil, KC NADĚJE Bučovice, </a:t>
            </a:r>
            <a:r>
              <a:rPr lang="cs-CZ" sz="2400" dirty="0" smtClean="0"/>
              <a:t>11.6.2017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36882" y="511804"/>
            <a:ext cx="116764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Matthew 28:</a:t>
            </a:r>
            <a:r>
              <a:rPr lang="cs-CZ" sz="3200" dirty="0">
                <a:hlinkClick r:id="rId2" action="ppaction://hlinkfile"/>
              </a:rPr>
              <a:t>18</a:t>
            </a:r>
            <a:r>
              <a:rPr lang="cs-CZ" sz="3200" dirty="0"/>
              <a:t>  Ježíš k nim přistoupil a řekl: "Je mi dána veškerá moc na nebi i na zemi. </a:t>
            </a:r>
            <a:r>
              <a:rPr lang="cs-CZ" sz="3200" dirty="0">
                <a:hlinkClick r:id="rId3" action="ppaction://hlinkfile"/>
              </a:rPr>
              <a:t>19</a:t>
            </a:r>
            <a:r>
              <a:rPr lang="cs-CZ" sz="3200" dirty="0"/>
              <a:t>  Proto jděte. Získávejte učedníky ze všech národů, křtěte je ve jménu Otce i Syna i Ducha svatého </a:t>
            </a:r>
            <a:r>
              <a:rPr lang="cs-CZ" sz="3200" dirty="0">
                <a:hlinkClick r:id="rId4" action="ppaction://hlinkfile"/>
              </a:rPr>
              <a:t>20</a:t>
            </a:r>
            <a:r>
              <a:rPr lang="cs-CZ" sz="3200" dirty="0"/>
              <a:t>  a učte je zachovávat všechno, co jsem vám přikázal.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u="sng" dirty="0" smtClean="0"/>
              <a:t>A </a:t>
            </a:r>
            <a:r>
              <a:rPr lang="cs-CZ" sz="3200" b="1" u="sng" dirty="0"/>
              <a:t>hle, já jsem s vámi po všechny dny až do skonání světa</a:t>
            </a:r>
            <a:r>
              <a:rPr lang="cs-CZ" sz="3200" dirty="0"/>
              <a:t>." </a:t>
            </a:r>
          </a:p>
        </p:txBody>
      </p:sp>
    </p:spTree>
    <p:extLst>
      <p:ext uri="{BB962C8B-B14F-4D97-AF65-F5344CB8AC3E}">
        <p14:creationId xmlns:p14="http://schemas.microsoft.com/office/powerpoint/2010/main" val="161812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56</TotalTime>
  <Words>348</Words>
  <Application>Microsoft Macintosh PowerPoint</Application>
  <PresentationFormat>Širokoúhlá obrazovka</PresentationFormat>
  <Paragraphs>79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KÝM JSEM V KRISTU… moje výhody, privilegia jak je využít?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9</cp:revision>
  <dcterms:created xsi:type="dcterms:W3CDTF">2017-05-21T05:45:04Z</dcterms:created>
  <dcterms:modified xsi:type="dcterms:W3CDTF">2017-06-11T05:39:47Z</dcterms:modified>
</cp:coreProperties>
</file>