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81" r:id="rId6"/>
    <p:sldId id="286" r:id="rId7"/>
    <p:sldId id="282" r:id="rId8"/>
    <p:sldId id="275" r:id="rId9"/>
    <p:sldId id="283" r:id="rId10"/>
    <p:sldId id="284" r:id="rId11"/>
    <p:sldId id="264" r:id="rId12"/>
    <p:sldId id="285" r:id="rId13"/>
    <p:sldId id="267" r:id="rId14"/>
    <p:sldId id="266" r:id="rId15"/>
    <p:sldId id="28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30"/>
    <p:restoredTop sz="94671"/>
  </p:normalViewPr>
  <p:slideViewPr>
    <p:cSldViewPr snapToGrid="0" snapToObjects="1">
      <p:cViewPr varScale="1">
        <p:scale>
          <a:sx n="46" d="100"/>
          <a:sy n="46" d="100"/>
        </p:scale>
        <p:origin x="168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6/18/17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6/18/17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6/18/17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6/18/17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6/18/17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6/18/17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6/18/17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6/18/17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6/18/17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6/18/17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6/18/17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6/18/17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6/18/17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6/18/17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6/18/17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6/18/17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6/18/17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6/18/17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sword://CzeB21/Mark%204:27" TargetMode="External"/><Relationship Id="rId4" Type="http://schemas.openxmlformats.org/officeDocument/2006/relationships/hyperlink" Target="sword://CzeB21/Mark%204:28" TargetMode="External"/><Relationship Id="rId5" Type="http://schemas.openxmlformats.org/officeDocument/2006/relationships/hyperlink" Target="sword://CzeB21/Mark%204:29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B21/Mark%204:26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sword://CzeB21/Matthew%2011:4" TargetMode="External"/><Relationship Id="rId4" Type="http://schemas.openxmlformats.org/officeDocument/2006/relationships/hyperlink" Target="sword://CzeB21/Matthew%2011:5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B21/Matthew%2011: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B21/Matthew%206:31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18.6.2017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402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18.6.2017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1302836" y="2444509"/>
            <a:ext cx="1108287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cs-CZ" sz="3200" dirty="0"/>
              <a:t>s</a:t>
            </a:r>
            <a:r>
              <a:rPr lang="cs-CZ" sz="3200" dirty="0" smtClean="0"/>
              <a:t>krze člověka</a:t>
            </a:r>
          </a:p>
          <a:p>
            <a:pPr marL="514350" indent="-514350">
              <a:buAutoNum type="alphaLcParenR"/>
            </a:pPr>
            <a:endParaRPr lang="cs-CZ" sz="3200" dirty="0" smtClean="0"/>
          </a:p>
          <a:p>
            <a:pPr marL="514350" indent="-514350">
              <a:buAutoNum type="alphaLcParenR"/>
            </a:pPr>
            <a:r>
              <a:rPr lang="cs-CZ" sz="3200" dirty="0" smtClean="0"/>
              <a:t>je to velmi jednoduché</a:t>
            </a:r>
          </a:p>
          <a:p>
            <a:pPr marL="514350" indent="-514350">
              <a:buAutoNum type="alphaLcParenR"/>
            </a:pPr>
            <a:endParaRPr lang="cs-CZ" sz="3200" dirty="0"/>
          </a:p>
          <a:p>
            <a:pPr marL="514350" indent="-514350">
              <a:buAutoNum type="alphaLcParenR"/>
            </a:pPr>
            <a:r>
              <a:rPr lang="mr-IN" sz="3200" dirty="0" smtClean="0"/>
              <a:t>…</a:t>
            </a:r>
            <a:r>
              <a:rPr lang="cs-CZ" sz="3200" dirty="0"/>
              <a:t>jen hodit </a:t>
            </a:r>
            <a:r>
              <a:rPr lang="cs-CZ" sz="3200" dirty="0" smtClean="0"/>
              <a:t>zrno </a:t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36073" y="950753"/>
            <a:ext cx="90885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/>
              <a:t>Jak rozšířit Boží království 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90403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11.6.2017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36882" y="511804"/>
            <a:ext cx="116764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i="1" dirty="0" smtClean="0"/>
              <a:t>Marek 4:</a:t>
            </a:r>
            <a:r>
              <a:rPr lang="cs-CZ" sz="4000" i="1" dirty="0" smtClean="0">
                <a:hlinkClick r:id="rId2" action="ppaction://hlinkfile"/>
              </a:rPr>
              <a:t>26</a:t>
            </a:r>
            <a:r>
              <a:rPr lang="cs-CZ" sz="4000" i="1" dirty="0" smtClean="0"/>
              <a:t>-29</a:t>
            </a:r>
            <a:r>
              <a:rPr lang="cs-CZ" sz="4000" i="1" dirty="0"/>
              <a:t>  Potom řekl: "Boží království působí, jako když člověk hodí zrno na zem. </a:t>
            </a:r>
            <a:r>
              <a:rPr lang="cs-CZ" sz="4000" i="1" dirty="0">
                <a:hlinkClick r:id="rId3" action="ppaction://hlinkfile"/>
              </a:rPr>
              <a:t>27</a:t>
            </a:r>
            <a:r>
              <a:rPr lang="cs-CZ" sz="4000" i="1" dirty="0"/>
              <a:t>  Spí a vstává ve dne i v noci a to zrno klíčí a roste, a on ani neví jak. </a:t>
            </a:r>
            <a:r>
              <a:rPr lang="cs-CZ" sz="4000" i="1" dirty="0">
                <a:hlinkClick r:id="rId4" action="ppaction://hlinkfile"/>
              </a:rPr>
              <a:t>28</a:t>
            </a:r>
            <a:r>
              <a:rPr lang="cs-CZ" sz="4000" i="1" dirty="0"/>
              <a:t>  Země totiž plodí úrodu sama od sebe - nejdříve stéblo, potom klas a potom zralé obilí v klasu. </a:t>
            </a:r>
            <a:r>
              <a:rPr lang="cs-CZ" sz="4000" i="1" dirty="0">
                <a:hlinkClick r:id="rId5" action="ppaction://hlinkfile"/>
              </a:rPr>
              <a:t>29</a:t>
            </a:r>
            <a:r>
              <a:rPr lang="cs-CZ" sz="4000" i="1" dirty="0"/>
              <a:t>  A když úroda dozraje, ihned se chopí srpu, protože nastala žeň." 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5015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18.6.2017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460154" y="2136621"/>
            <a:ext cx="1108287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AutoNum type="arabicParenR"/>
            </a:pPr>
            <a:r>
              <a:rPr lang="cs-CZ" sz="3200" dirty="0" smtClean="0"/>
              <a:t>má zrno</a:t>
            </a:r>
          </a:p>
          <a:p>
            <a:pPr marL="514350" lvl="0" indent="-514350">
              <a:buAutoNum type="arabicParenR"/>
            </a:pPr>
            <a:r>
              <a:rPr lang="cs-CZ" sz="3200" dirty="0" smtClean="0"/>
              <a:t>věří </a:t>
            </a:r>
            <a:r>
              <a:rPr lang="cs-CZ" sz="3200" dirty="0"/>
              <a:t>v </a:t>
            </a:r>
            <a:r>
              <a:rPr lang="cs-CZ" sz="3200" dirty="0" smtClean="0"/>
              <a:t>zrno</a:t>
            </a:r>
          </a:p>
          <a:p>
            <a:pPr marL="514350" lvl="0" indent="-514350">
              <a:buAutoNum type="arabicParenR"/>
            </a:pPr>
            <a:r>
              <a:rPr lang="cs-CZ" sz="3200" dirty="0" smtClean="0"/>
              <a:t>má </a:t>
            </a:r>
            <a:r>
              <a:rPr lang="cs-CZ" sz="3200" dirty="0"/>
              <a:t>zkušenost </a:t>
            </a:r>
            <a:endParaRPr lang="cs-CZ" sz="3200" dirty="0" smtClean="0"/>
          </a:p>
          <a:p>
            <a:pPr marL="514350" lvl="0" indent="-514350">
              <a:buAutoNum type="arabicParenR"/>
            </a:pPr>
            <a:r>
              <a:rPr lang="cs-CZ" sz="3200" dirty="0" smtClean="0"/>
              <a:t>moc </a:t>
            </a:r>
            <a:r>
              <a:rPr lang="cs-CZ" sz="3200" dirty="0"/>
              <a:t>tomu </a:t>
            </a:r>
            <a:r>
              <a:rPr lang="cs-CZ" sz="3200" dirty="0" smtClean="0"/>
              <a:t>nerozumí</a:t>
            </a:r>
          </a:p>
          <a:p>
            <a:pPr marL="514350" lvl="0" indent="-514350">
              <a:buAutoNum type="arabicParenR"/>
            </a:pPr>
            <a:r>
              <a:rPr lang="cs-CZ" sz="3200" dirty="0" smtClean="0"/>
              <a:t>žije </a:t>
            </a:r>
            <a:r>
              <a:rPr lang="cs-CZ" sz="3200" dirty="0"/>
              <a:t>normální </a:t>
            </a:r>
            <a:r>
              <a:rPr lang="cs-CZ" sz="3200" dirty="0" smtClean="0"/>
              <a:t>život</a:t>
            </a:r>
          </a:p>
          <a:p>
            <a:pPr marL="514350" lvl="0" indent="-514350">
              <a:buAutoNum type="arabicParenR"/>
            </a:pPr>
            <a:r>
              <a:rPr lang="cs-CZ" sz="3200" dirty="0" smtClean="0"/>
              <a:t>očekává </a:t>
            </a:r>
          </a:p>
          <a:p>
            <a:pPr marL="514350" lvl="0" indent="-514350">
              <a:buAutoNum type="arabicParenR"/>
            </a:pPr>
            <a:r>
              <a:rPr lang="cs-CZ" sz="3200" dirty="0" smtClean="0"/>
              <a:t>vyhlíží </a:t>
            </a:r>
            <a:r>
              <a:rPr lang="cs-CZ" sz="3200" dirty="0"/>
              <a:t>žeň </a:t>
            </a:r>
            <a:endParaRPr lang="cs-CZ" sz="3200" dirty="0" smtClean="0"/>
          </a:p>
          <a:p>
            <a:pPr marL="514350" lvl="0" indent="-514350">
              <a:buAutoNum type="arabicParenR"/>
            </a:pPr>
            <a:r>
              <a:rPr lang="cs-CZ" sz="3200" dirty="0" smtClean="0"/>
              <a:t>žne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0154" y="423525"/>
            <a:ext cx="90885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/>
              <a:t>Jak rozšířit Boží </a:t>
            </a:r>
            <a:r>
              <a:rPr lang="cs-CZ" sz="4800" b="1" dirty="0" smtClean="0"/>
              <a:t>království</a:t>
            </a:r>
          </a:p>
          <a:p>
            <a:r>
              <a:rPr lang="cs-CZ" sz="4800" b="1" dirty="0" smtClean="0"/>
              <a:t>Učedník: 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20655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18.6.2017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515572" y="363239"/>
            <a:ext cx="1108287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 smtClean="0"/>
              <a:t>Jaké by to bylo</a:t>
            </a:r>
            <a:r>
              <a:rPr lang="mr-IN" sz="3200" b="1" u="sng" dirty="0" smtClean="0"/>
              <a:t>…</a:t>
            </a:r>
            <a:endParaRPr lang="cs-CZ" sz="3200" b="1" u="sng" dirty="0" smtClean="0"/>
          </a:p>
          <a:p>
            <a:endParaRPr lang="cs-CZ" sz="3200" dirty="0"/>
          </a:p>
          <a:p>
            <a:r>
              <a:rPr lang="cs-CZ" sz="3200" dirty="0"/>
              <a:t>Jak by vypadal život Tvých známých, kdyby se řídili těmito </a:t>
            </a:r>
            <a:r>
              <a:rPr lang="cs-CZ" sz="3200" dirty="0" smtClean="0"/>
              <a:t>radami?</a:t>
            </a:r>
          </a:p>
          <a:p>
            <a:endParaRPr lang="cs-CZ" sz="3200" dirty="0" smtClean="0"/>
          </a:p>
          <a:p>
            <a:r>
              <a:rPr lang="cs-CZ" sz="3200" dirty="0" smtClean="0"/>
              <a:t>Jak </a:t>
            </a:r>
            <a:r>
              <a:rPr lang="cs-CZ" sz="3200" dirty="0"/>
              <a:t>by vypadal </a:t>
            </a:r>
            <a:r>
              <a:rPr lang="cs-CZ" sz="3200" dirty="0" smtClean="0"/>
              <a:t>Tvůj život, kdybys žil plně tím, kým jsi v Kristu?</a:t>
            </a:r>
          </a:p>
          <a:p>
            <a:endParaRPr lang="cs-CZ" sz="3200" dirty="0" smtClean="0"/>
          </a:p>
          <a:p>
            <a:r>
              <a:rPr lang="cs-CZ" sz="3200" dirty="0" smtClean="0"/>
              <a:t>Jak </a:t>
            </a:r>
            <a:r>
              <a:rPr lang="cs-CZ" sz="3200" dirty="0"/>
              <a:t>by vypadal </a:t>
            </a:r>
            <a:r>
              <a:rPr lang="cs-CZ" sz="3200" dirty="0" smtClean="0"/>
              <a:t>náš sbor, kdybychom byli opravdoví učedníci?</a:t>
            </a:r>
          </a:p>
          <a:p>
            <a:endParaRPr lang="cs-CZ" sz="3200" dirty="0" smtClean="0"/>
          </a:p>
          <a:p>
            <a:r>
              <a:rPr lang="cs-CZ" sz="3200" dirty="0" smtClean="0"/>
              <a:t>Kolik zázraků by se dělo, kdybychom tyto věci aplikovali?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15791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18.6.2017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930496" y="873193"/>
            <a:ext cx="1059648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b="1" u="sng" dirty="0"/>
              <a:t>Aplikace</a:t>
            </a:r>
            <a:r>
              <a:rPr lang="cs-CZ" sz="4400" b="1" u="sng" dirty="0" smtClean="0"/>
              <a:t>:</a:t>
            </a:r>
          </a:p>
          <a:p>
            <a:endParaRPr lang="cs-CZ" sz="3200" dirty="0"/>
          </a:p>
          <a:p>
            <a:pPr marL="514350" indent="-514350">
              <a:buAutoNum type="arabicParenR"/>
            </a:pPr>
            <a:r>
              <a:rPr lang="cs-CZ" sz="3200" dirty="0" smtClean="0"/>
              <a:t>jak </a:t>
            </a:r>
            <a:r>
              <a:rPr lang="cs-CZ" sz="3200" dirty="0"/>
              <a:t>by to vypadalo, kdybychom se nechávali Bohem takto </a:t>
            </a:r>
            <a:r>
              <a:rPr lang="cs-CZ" sz="3200" dirty="0" smtClean="0"/>
              <a:t>použít</a:t>
            </a:r>
          </a:p>
          <a:p>
            <a:pPr marL="514350" indent="-514350">
              <a:buAutoNum type="arabicParenR"/>
            </a:pPr>
            <a:endParaRPr lang="cs-CZ" sz="3200" dirty="0" smtClean="0"/>
          </a:p>
          <a:p>
            <a:pPr marL="514350" indent="-514350">
              <a:buAutoNum type="arabicParenR"/>
            </a:pPr>
            <a:r>
              <a:rPr lang="cs-CZ" sz="3200" dirty="0" smtClean="0"/>
              <a:t>rozhodni </a:t>
            </a:r>
            <a:r>
              <a:rPr lang="cs-CZ" sz="3200" dirty="0"/>
              <a:t>se být učedníkem – vezmi to zrno a začni jej používat – rozhodni se pro 1 zrno na každý den !!!</a:t>
            </a:r>
          </a:p>
        </p:txBody>
      </p:sp>
    </p:spTree>
    <p:extLst>
      <p:ext uri="{BB962C8B-B14F-4D97-AF65-F5344CB8AC3E}">
        <p14:creationId xmlns:p14="http://schemas.microsoft.com/office/powerpoint/2010/main" val="1465913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25"/>
            <a:ext cx="12192000" cy="685799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58515" y="2363742"/>
            <a:ext cx="43321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 smtClean="0"/>
              <a:t>Pravý</a:t>
            </a:r>
          </a:p>
          <a:p>
            <a:r>
              <a:rPr lang="cs-CZ" sz="7200" b="1" dirty="0" smtClean="0"/>
              <a:t>učedník</a:t>
            </a:r>
            <a:endParaRPr lang="cs-CZ" sz="7200" b="1" dirty="0"/>
          </a:p>
        </p:txBody>
      </p:sp>
    </p:spTree>
    <p:extLst>
      <p:ext uri="{BB962C8B-B14F-4D97-AF65-F5344CB8AC3E}">
        <p14:creationId xmlns:p14="http://schemas.microsoft.com/office/powerpoint/2010/main" val="55767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25"/>
            <a:ext cx="12192000" cy="685799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58515" y="2363742"/>
            <a:ext cx="43321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 smtClean="0"/>
              <a:t>Pravý</a:t>
            </a:r>
          </a:p>
          <a:p>
            <a:r>
              <a:rPr lang="cs-CZ" sz="7200" b="1" dirty="0" smtClean="0"/>
              <a:t>učedník</a:t>
            </a:r>
            <a:endParaRPr lang="cs-CZ" sz="7200" b="1" dirty="0"/>
          </a:p>
        </p:txBody>
      </p:sp>
    </p:spTree>
    <p:extLst>
      <p:ext uri="{BB962C8B-B14F-4D97-AF65-F5344CB8AC3E}">
        <p14:creationId xmlns:p14="http://schemas.microsoft.com/office/powerpoint/2010/main" val="367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516" y="821417"/>
            <a:ext cx="11091078" cy="4929677"/>
          </a:xfrm>
        </p:spPr>
        <p:txBody>
          <a:bodyPr>
            <a:normAutofit/>
          </a:bodyPr>
          <a:lstStyle/>
          <a:p>
            <a:pPr algn="ctr"/>
            <a:r>
              <a:rPr lang="cs-CZ" b="1" cap="small" dirty="0">
                <a:effectLst/>
              </a:rPr>
              <a:t>Rozšiř svůj vliv </a:t>
            </a:r>
            <a:r>
              <a:rPr lang="cs-CZ" b="1" cap="small" dirty="0" smtClean="0">
                <a:effectLst/>
              </a:rPr>
              <a:t/>
            </a:r>
            <a:br>
              <a:rPr lang="cs-CZ" b="1" cap="small" dirty="0" smtClean="0">
                <a:effectLst/>
              </a:rPr>
            </a:br>
            <a:r>
              <a:rPr lang="cs-CZ" b="1" cap="small" dirty="0" smtClean="0">
                <a:effectLst/>
              </a:rPr>
              <a:t> </a:t>
            </a:r>
            <a:r>
              <a:rPr lang="cs-CZ" sz="6600" cap="small" dirty="0">
                <a:effectLst/>
              </a:rPr>
              <a:t>... nehraj si jen na svém </a:t>
            </a:r>
            <a:r>
              <a:rPr lang="cs-CZ" sz="6600" cap="small" dirty="0" smtClean="0">
                <a:effectLst/>
              </a:rPr>
              <a:t>písečku</a:t>
            </a:r>
            <a:endParaRPr lang="cs-CZ" sz="6600" dirty="0"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18.6.2017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3338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18.6.2017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55030" y="1179094"/>
            <a:ext cx="105396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/>
              <a:t>Vyhlížím církev, která </a:t>
            </a:r>
            <a:r>
              <a:rPr lang="cs-CZ" sz="4400" dirty="0" smtClean="0"/>
              <a:t>vezme vážně Boží povolání </a:t>
            </a:r>
            <a:r>
              <a:rPr lang="mr-IN" sz="4400" dirty="0" smtClean="0"/>
              <a:t>–</a:t>
            </a:r>
            <a:r>
              <a:rPr lang="cs-CZ" sz="4400" dirty="0" smtClean="0"/>
              <a:t> bude tou, jakou ji chce Bůh mít!!!</a:t>
            </a:r>
            <a:endParaRPr lang="cs-CZ" sz="4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55030" y="3244927"/>
            <a:ext cx="90236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BOŽÍ MOC je na dosah každému učedníkovi</a:t>
            </a:r>
            <a:r>
              <a:rPr lang="mr-IN" sz="4400" dirty="0" smtClean="0"/>
              <a:t>…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97058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18.6.2017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6390" y="647079"/>
            <a:ext cx="1053966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/>
              <a:t>Opakování</a:t>
            </a:r>
          </a:p>
          <a:p>
            <a:endParaRPr lang="cs-CZ" sz="4400" dirty="0" smtClean="0"/>
          </a:p>
          <a:p>
            <a:pPr marL="742950" indent="-742950">
              <a:buAutoNum type="arabicParenR"/>
            </a:pPr>
            <a:r>
              <a:rPr lang="cs-CZ" sz="4400" dirty="0" smtClean="0"/>
              <a:t>učedník </a:t>
            </a:r>
            <a:r>
              <a:rPr lang="cs-CZ" sz="4400" dirty="0"/>
              <a:t>touží sloužit </a:t>
            </a:r>
            <a:r>
              <a:rPr lang="cs-CZ" sz="4400" dirty="0" smtClean="0"/>
              <a:t>Kristu</a:t>
            </a:r>
          </a:p>
          <a:p>
            <a:pPr marL="742950" indent="-742950">
              <a:buAutoNum type="arabicParenR"/>
            </a:pPr>
            <a:r>
              <a:rPr lang="cs-CZ" sz="4400" dirty="0" smtClean="0"/>
              <a:t>zaměřuje </a:t>
            </a:r>
            <a:r>
              <a:rPr lang="cs-CZ" sz="4400" dirty="0"/>
              <a:t>se na druhé </a:t>
            </a:r>
            <a:endParaRPr lang="cs-CZ" sz="4400" dirty="0" smtClean="0"/>
          </a:p>
          <a:p>
            <a:pPr marL="742950" indent="-742950">
              <a:buAutoNum type="arabicParenR"/>
            </a:pPr>
            <a:r>
              <a:rPr lang="cs-CZ" sz="4400" dirty="0" smtClean="0"/>
              <a:t>hledá</a:t>
            </a:r>
            <a:r>
              <a:rPr lang="cs-CZ" sz="4400" dirty="0"/>
              <a:t>, jak naplnit Boží </a:t>
            </a:r>
            <a:r>
              <a:rPr lang="cs-CZ" sz="4400" dirty="0" smtClean="0"/>
              <a:t>vůli </a:t>
            </a:r>
          </a:p>
          <a:p>
            <a:pPr marL="742950" indent="-742950">
              <a:buAutoNum type="arabicParenR"/>
            </a:pPr>
            <a:r>
              <a:rPr lang="cs-CZ" sz="4400" dirty="0" smtClean="0"/>
              <a:t>ví </a:t>
            </a:r>
            <a:r>
              <a:rPr lang="cs-CZ" sz="4400" dirty="0"/>
              <a:t>kým je Kristu, zná svoji identitu a své zodpovědnosti… je si vědom své autority od Boha – být tu místo Něj</a:t>
            </a:r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11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charRg st="11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charRg st="11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0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charRg st="40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charRg st="40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62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charRg st="62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charRg st="62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92" end="2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charRg st="92" end="20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charRg st="92" end="20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516" y="821417"/>
            <a:ext cx="11091078" cy="4929677"/>
          </a:xfrm>
        </p:spPr>
        <p:txBody>
          <a:bodyPr>
            <a:normAutofit/>
          </a:bodyPr>
          <a:lstStyle/>
          <a:p>
            <a:pPr algn="ctr"/>
            <a:r>
              <a:rPr lang="cs-CZ" b="1" cap="small" dirty="0">
                <a:effectLst/>
              </a:rPr>
              <a:t>Rozšiř svůj vliv </a:t>
            </a:r>
            <a:r>
              <a:rPr lang="cs-CZ" b="1" cap="small" dirty="0" smtClean="0">
                <a:effectLst/>
              </a:rPr>
              <a:t/>
            </a:r>
            <a:br>
              <a:rPr lang="cs-CZ" b="1" cap="small" dirty="0" smtClean="0">
                <a:effectLst/>
              </a:rPr>
            </a:br>
            <a:r>
              <a:rPr lang="cs-CZ" b="1" cap="small" dirty="0" smtClean="0">
                <a:effectLst/>
              </a:rPr>
              <a:t> </a:t>
            </a:r>
            <a:r>
              <a:rPr lang="cs-CZ" sz="6600" cap="small" dirty="0">
                <a:effectLst/>
              </a:rPr>
              <a:t>... nehraj si jen na svém </a:t>
            </a:r>
            <a:r>
              <a:rPr lang="cs-CZ" sz="6600" cap="small" dirty="0" smtClean="0">
                <a:effectLst/>
              </a:rPr>
              <a:t>písečku</a:t>
            </a:r>
            <a:endParaRPr lang="cs-CZ" sz="6600" dirty="0"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18.6.2017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58006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18.6.2017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6390" y="647079"/>
            <a:ext cx="1053966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/>
              <a:t>Definice Božího království</a:t>
            </a:r>
            <a:r>
              <a:rPr lang="cs-CZ" sz="4400" dirty="0"/>
              <a:t> </a:t>
            </a:r>
            <a:endParaRPr lang="cs-CZ" sz="4400" dirty="0" smtClean="0"/>
          </a:p>
          <a:p>
            <a:endParaRPr lang="cs-CZ" sz="4400" dirty="0"/>
          </a:p>
          <a:p>
            <a:r>
              <a:rPr lang="cs-CZ" sz="4400" b="1" dirty="0" smtClean="0"/>
              <a:t>Mat </a:t>
            </a:r>
            <a:r>
              <a:rPr lang="cs-CZ" sz="4400" b="1" dirty="0"/>
              <a:t>11:</a:t>
            </a:r>
            <a:r>
              <a:rPr lang="cs-CZ" sz="4400" u="sng" dirty="0">
                <a:hlinkClick r:id="rId2" action="ppaction://hlinkfile"/>
              </a:rPr>
              <a:t>3</a:t>
            </a:r>
            <a:r>
              <a:rPr lang="cs-CZ" sz="4400" dirty="0"/>
              <a:t>  </a:t>
            </a:r>
            <a:r>
              <a:rPr lang="cs-CZ" sz="4400" dirty="0" smtClean="0"/>
              <a:t>"Jsi </a:t>
            </a:r>
            <a:r>
              <a:rPr lang="cs-CZ" sz="4400" dirty="0"/>
              <a:t>Ten, který má přijít, anebo máme čekat jiného?" </a:t>
            </a:r>
            <a:r>
              <a:rPr lang="cs-CZ" sz="4400" u="sng" dirty="0">
                <a:hlinkClick r:id="rId3" action="ppaction://hlinkfile"/>
              </a:rPr>
              <a:t>4</a:t>
            </a:r>
            <a:r>
              <a:rPr lang="cs-CZ" sz="4400" dirty="0"/>
              <a:t>  Ježíš jim odpověděl: "Jděte a vyprávějte Janovi, co tu slyšíte a vidíte: </a:t>
            </a:r>
            <a:r>
              <a:rPr lang="cs-CZ" sz="4400" u="sng" dirty="0">
                <a:hlinkClick r:id="rId4" action="ppaction://hlinkfile"/>
              </a:rPr>
              <a:t>5</a:t>
            </a:r>
            <a:r>
              <a:rPr lang="cs-CZ" sz="4400" dirty="0"/>
              <a:t>  slepí vidí, chromí chodí, malomocní jsou čistí, hluší slyší, mrtví se křísí a chudým se káže evangelium.</a:t>
            </a:r>
            <a:r>
              <a:rPr lang="cs-CZ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7927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18.6.2017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460154" y="2136621"/>
            <a:ext cx="1108287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1) zázraky</a:t>
            </a:r>
          </a:p>
          <a:p>
            <a:r>
              <a:rPr lang="cs-CZ" sz="3200" dirty="0"/>
              <a:t>2) projevy lásky</a:t>
            </a:r>
          </a:p>
          <a:p>
            <a:r>
              <a:rPr lang="cs-CZ" sz="3200" dirty="0"/>
              <a:t>3) není přijímání lidí – rasy, věk</a:t>
            </a:r>
          </a:p>
          <a:p>
            <a:r>
              <a:rPr lang="cs-CZ" sz="3200" dirty="0"/>
              <a:t>4) spasení</a:t>
            </a:r>
          </a:p>
          <a:p>
            <a:r>
              <a:rPr lang="cs-CZ" sz="3200" dirty="0"/>
              <a:t>5) zabezpečení – </a:t>
            </a:r>
            <a:r>
              <a:rPr lang="cs-CZ" sz="3200" dirty="0" smtClean="0"/>
              <a:t>Mat</a:t>
            </a:r>
            <a:r>
              <a:rPr lang="cs-CZ" sz="3200" i="1" dirty="0" smtClean="0"/>
              <a:t> </a:t>
            </a:r>
            <a:r>
              <a:rPr lang="cs-CZ" sz="3200" i="1" dirty="0"/>
              <a:t>6: </a:t>
            </a:r>
            <a:r>
              <a:rPr lang="cs-CZ" sz="3200" i="1" dirty="0">
                <a:hlinkClick r:id="rId2" action="ppaction://hlinkfile"/>
              </a:rPr>
              <a:t>31</a:t>
            </a:r>
            <a:r>
              <a:rPr lang="cs-CZ" sz="3200" i="1" dirty="0"/>
              <a:t> </a:t>
            </a:r>
            <a:r>
              <a:rPr lang="cs-CZ" sz="3200" i="1" dirty="0" smtClean="0"/>
              <a:t>-34</a:t>
            </a:r>
            <a:endParaRPr lang="cs-CZ" sz="3200" dirty="0"/>
          </a:p>
          <a:p>
            <a:r>
              <a:rPr lang="cs-CZ" sz="3200" dirty="0"/>
              <a:t>6) pokoj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36073" y="950753"/>
            <a:ext cx="90885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/>
              <a:t>Jak se projevuje Boží království</a:t>
            </a:r>
            <a:r>
              <a:rPr lang="cs-CZ" sz="4400" dirty="0"/>
              <a:t> 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64429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18.6.2017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36073" y="950753"/>
            <a:ext cx="90885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/>
              <a:t>Jak rozšířit Boží království 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48150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78</TotalTime>
  <Words>353</Words>
  <Application>Microsoft Macintosh PowerPoint</Application>
  <PresentationFormat>Širokoúhlá obrazovka</PresentationFormat>
  <Paragraphs>71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Corbel</vt:lpstr>
      <vt:lpstr>Mangal</vt:lpstr>
      <vt:lpstr>Arial</vt:lpstr>
      <vt:lpstr>TF10001006</vt:lpstr>
      <vt:lpstr>Prezentace aplikace PowerPoint</vt:lpstr>
      <vt:lpstr>Prezentace aplikace PowerPoint</vt:lpstr>
      <vt:lpstr>Rozšiř svůj vliv   ... nehraj si jen na svém písečku</vt:lpstr>
      <vt:lpstr>Prezentace aplikace PowerPoint</vt:lpstr>
      <vt:lpstr>Prezentace aplikace PowerPoint</vt:lpstr>
      <vt:lpstr>Rozšiř svůj vliv   ... nehraj si jen na svém písečku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 Pospíšil</dc:creator>
  <cp:lastModifiedBy>Jirka Pospíšil</cp:lastModifiedBy>
  <cp:revision>13</cp:revision>
  <dcterms:created xsi:type="dcterms:W3CDTF">2017-05-21T05:45:04Z</dcterms:created>
  <dcterms:modified xsi:type="dcterms:W3CDTF">2017-06-18T06:01:31Z</dcterms:modified>
</cp:coreProperties>
</file>