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00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7AA8-751D-43EA-A931-709D103DC4C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F7DE-CBCA-47BF-B927-E72D8E1DF9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63000"/>
          </a:blip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214950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err="1" smtClean="0">
                <a:latin typeface="Comic Sans MS" pitchFamily="66" charset="0"/>
              </a:rPr>
              <a:t>Discipl</a:t>
            </a:r>
            <a:r>
              <a:rPr lang="cs-CZ" sz="8000" dirty="0" smtClean="0">
                <a:latin typeface="Comic Sans MS" pitchFamily="66" charset="0"/>
              </a:rPr>
              <a:t>ína</a:t>
            </a:r>
            <a:endParaRPr lang="en-US" sz="8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63000"/>
          </a:blip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394178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Pochopení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disc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iplíny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Principy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discipl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íny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Praktikování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discipl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íny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5105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grayscl/>
            <a:lum bright="48000"/>
          </a:blip>
          <a:stretch>
            <a:fillRect/>
          </a:stretch>
        </p:blipFill>
        <p:spPr>
          <a:xfrm>
            <a:off x="1214415" y="-1"/>
            <a:ext cx="6643734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Pochopení disciplíny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Dva druhy disciplíny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Pro koho je disciplína?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Disciplína – proč a jak?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786742" cy="600079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Pokud </a:t>
            </a:r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studuješ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 slova a život Ježíše,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jsi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student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Pokud </a:t>
            </a:r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věříš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 slovům Ježíše a také věříš v něj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jsi 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věřící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cs-CZ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Pokud </a:t>
            </a:r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přijímáš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 celým srdcem slova Ježíše a </a:t>
            </a:r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napodobuješ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 jeho život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cs-CZ" dirty="0" smtClean="0">
                <a:solidFill>
                  <a:schemeClr val="tx1"/>
                </a:solidFill>
                <a:latin typeface="Comic Sans MS" pitchFamily="66" charset="0"/>
              </a:rPr>
              <a:t>jsi 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učedník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grayscl/>
            <a:lum bright="5000"/>
          </a:blip>
          <a:stretch>
            <a:fillRect/>
          </a:stretch>
        </p:blipFill>
        <p:spPr>
          <a:xfrm>
            <a:off x="2071670" y="1428735"/>
            <a:ext cx="6786581" cy="54292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Principy dispcilíny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4972072" cy="2895608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latin typeface="Comic Sans MS" pitchFamily="66" charset="0"/>
              </a:rPr>
              <a:t>Způsob myšlení</a:t>
            </a:r>
            <a:endParaRPr lang="en-GB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GB" sz="4400" dirty="0" smtClean="0">
                <a:solidFill>
                  <a:schemeClr val="tx1"/>
                </a:solidFill>
                <a:latin typeface="Comic Sans MS" pitchFamily="66" charset="0"/>
              </a:rPr>
              <a:t>Motiva</a:t>
            </a:r>
            <a:r>
              <a:rPr lang="cs-CZ" sz="4400" dirty="0" smtClean="0">
                <a:solidFill>
                  <a:schemeClr val="tx1"/>
                </a:solidFill>
                <a:latin typeface="Comic Sans MS" pitchFamily="66" charset="0"/>
              </a:rPr>
              <a:t>ce</a:t>
            </a:r>
            <a:endParaRPr lang="en-GB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GB" sz="4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en-GB" sz="4400" dirty="0" smtClean="0">
                <a:solidFill>
                  <a:schemeClr val="tx1"/>
                </a:solidFill>
                <a:latin typeface="Comic Sans MS" pitchFamily="66" charset="0"/>
              </a:rPr>
              <a:t>Rea</a:t>
            </a:r>
            <a:r>
              <a:rPr lang="cs-CZ" sz="4400" dirty="0" smtClean="0">
                <a:solidFill>
                  <a:schemeClr val="tx1"/>
                </a:solidFill>
                <a:latin typeface="Comic Sans MS" pitchFamily="66" charset="0"/>
              </a:rPr>
              <a:t>kce</a:t>
            </a:r>
            <a:endParaRPr lang="en-US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5429287"/>
          </a:xfrm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Následovník </a:t>
            </a:r>
            <a:r>
              <a:rPr lang="cs-CZ" dirty="0" smtClean="0"/>
              <a:t>praktikuje</a:t>
            </a:r>
            <a:r>
              <a:rPr lang="pt-BR" dirty="0" smtClean="0"/>
              <a:t> </a:t>
            </a:r>
            <a:r>
              <a:rPr lang="pt-BR" dirty="0"/>
              <a:t>disciplínu, která mu byla uložena.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s-CZ" dirty="0" smtClean="0"/>
              <a:t>Učedník si váží své vlastní disciplíny.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00108"/>
            <a:ext cx="9144000" cy="514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Praktikování disciplíny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5543576" cy="3071834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Sebekontrola</a:t>
            </a:r>
            <a:endParaRPr lang="en-GB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Odpuštění</a:t>
            </a:r>
            <a:endParaRPr lang="en-GB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Pravda</a:t>
            </a:r>
            <a:endParaRPr lang="en-GB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Modlitba</a:t>
            </a:r>
            <a:endParaRPr lang="en-US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cipline 1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63000"/>
          </a:blip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600079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omic Sans MS" pitchFamily="66" charset="0"/>
              </a:rPr>
              <a:t>Učednictví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je volba</a:t>
            </a:r>
            <a:r>
              <a:rPr lang="en-GB" dirty="0" smtClean="0">
                <a:latin typeface="Comic Sans MS" pitchFamily="66" charset="0"/>
              </a:rPr>
              <a:t>.</a:t>
            </a:r>
            <a:br>
              <a:rPr lang="en-GB" dirty="0" smtClean="0">
                <a:latin typeface="Comic Sans MS" pitchFamily="66" charset="0"/>
              </a:rPr>
            </a:br>
            <a:r>
              <a:rPr lang="en-US" dirty="0">
                <a:latin typeface="Comic Sans MS" pitchFamily="66" charset="0"/>
              </a:rPr>
              <a:t/>
            </a:r>
            <a:br>
              <a:rPr lang="en-US" dirty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Discip</a:t>
            </a:r>
            <a:r>
              <a:rPr lang="en-GB" dirty="0" smtClean="0">
                <a:latin typeface="Comic Sans MS" pitchFamily="66" charset="0"/>
              </a:rPr>
              <a:t>l</a:t>
            </a:r>
            <a:r>
              <a:rPr lang="cs-CZ" dirty="0" smtClean="0">
                <a:latin typeface="Comic Sans MS" pitchFamily="66" charset="0"/>
              </a:rPr>
              <a:t>ína je každodenní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rozhodnutí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a úkol</a:t>
            </a:r>
            <a:r>
              <a:rPr lang="en-GB" dirty="0" smtClean="0">
                <a:latin typeface="Comic Sans MS" pitchFamily="66" charset="0"/>
              </a:rPr>
              <a:t>.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/>
            </a:r>
            <a:br>
              <a:rPr lang="en-GB" dirty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Budujme v sobě strukturu sebekázně</a:t>
            </a:r>
            <a:r>
              <a:rPr lang="en-GB" dirty="0" smtClean="0">
                <a:latin typeface="Comic Sans MS" pitchFamily="66" charset="0"/>
              </a:rPr>
              <a:t>. </a:t>
            </a:r>
            <a:r>
              <a:rPr lang="cs-CZ" dirty="0" smtClean="0">
                <a:latin typeface="Comic Sans MS" pitchFamily="66" charset="0"/>
              </a:rPr>
              <a:t>Bude to težké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cs-CZ" dirty="0" smtClean="0">
                <a:latin typeface="Comic Sans MS" pitchFamily="66" charset="0"/>
              </a:rPr>
              <a:t>a možná příjde zklamání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cs-CZ" dirty="0" smtClean="0">
                <a:latin typeface="Comic Sans MS" pitchFamily="66" charset="0"/>
              </a:rPr>
              <a:t>ale nesmíme to vzdát</a:t>
            </a:r>
            <a:r>
              <a:rPr lang="en-GB" dirty="0" smtClean="0">
                <a:latin typeface="Comic Sans MS" pitchFamily="66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Macintosh PowerPoint</Application>
  <PresentationFormat>Předvádění na obrazovce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Disciplína</vt:lpstr>
      <vt:lpstr>Pochopení disciplíny  Principy disciplíny  Praktikování disciplíny</vt:lpstr>
      <vt:lpstr>Pochopení disciplíny</vt:lpstr>
      <vt:lpstr>Prezentace aplikace PowerPoint</vt:lpstr>
      <vt:lpstr>Principy dispcilíny</vt:lpstr>
      <vt:lpstr> Následovník praktikuje disciplínu, která mu byla uložena.   Učedník si váží své vlastní disciplíny.</vt:lpstr>
      <vt:lpstr>Praktikování disciplíny</vt:lpstr>
      <vt:lpstr>Učednictví je volba.  Disciplína je každodenní rozhodnutí a úkol.  Budujme v sobě strukturu sebekázně. Bude to težké, a možná příjde zklamání, ale nesmíme to vzdát.  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Disciplína</dc:title>
  <cp:lastModifiedBy>Jirka Pospíšil</cp:lastModifiedBy>
  <cp:revision>1</cp:revision>
  <dcterms:modified xsi:type="dcterms:W3CDTF">2017-08-15T09:50:17Z</dcterms:modified>
</cp:coreProperties>
</file>