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1" r:id="rId5"/>
    <p:sldId id="260" r:id="rId6"/>
    <p:sldId id="259" r:id="rId7"/>
    <p:sldId id="258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700"/>
  </p:normalViewPr>
  <p:slideViewPr>
    <p:cSldViewPr snapToGrid="0" snapToObjects="1">
      <p:cViewPr varScale="1">
        <p:scale>
          <a:sx n="91" d="100"/>
          <a:sy n="91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7AA8-751D-43EA-A931-709D103DC4C2}" type="datetimeFigureOut">
              <a:rPr lang="en-US" smtClean="0"/>
              <a:t>8/15/17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0F7DE-CBCA-47BF-B927-E72D8E1DF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7AA8-751D-43EA-A931-709D103DC4C2}" type="datetimeFigureOut">
              <a:rPr lang="en-US" smtClean="0"/>
              <a:t>8/15/17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0F7DE-CBCA-47BF-B927-E72D8E1DF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7AA8-751D-43EA-A931-709D103DC4C2}" type="datetimeFigureOut">
              <a:rPr lang="en-US" smtClean="0"/>
              <a:t>8/15/17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0F7DE-CBCA-47BF-B927-E72D8E1DF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7AA8-751D-43EA-A931-709D103DC4C2}" type="datetimeFigureOut">
              <a:rPr lang="en-US" smtClean="0"/>
              <a:t>8/15/17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0F7DE-CBCA-47BF-B927-E72D8E1DF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7AA8-751D-43EA-A931-709D103DC4C2}" type="datetimeFigureOut">
              <a:rPr lang="en-US" smtClean="0"/>
              <a:t>8/15/17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0F7DE-CBCA-47BF-B927-E72D8E1DF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7AA8-751D-43EA-A931-709D103DC4C2}" type="datetimeFigureOut">
              <a:rPr lang="en-US" smtClean="0"/>
              <a:t>8/15/17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0F7DE-CBCA-47BF-B927-E72D8E1DF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7AA8-751D-43EA-A931-709D103DC4C2}" type="datetimeFigureOut">
              <a:rPr lang="en-US" smtClean="0"/>
              <a:t>8/15/17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0F7DE-CBCA-47BF-B927-E72D8E1DF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7AA8-751D-43EA-A931-709D103DC4C2}" type="datetimeFigureOut">
              <a:rPr lang="en-US" smtClean="0"/>
              <a:t>8/15/17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0F7DE-CBCA-47BF-B927-E72D8E1DF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7AA8-751D-43EA-A931-709D103DC4C2}" type="datetimeFigureOut">
              <a:rPr lang="en-US" smtClean="0"/>
              <a:t>8/15/17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0F7DE-CBCA-47BF-B927-E72D8E1DF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7AA8-751D-43EA-A931-709D103DC4C2}" type="datetimeFigureOut">
              <a:rPr lang="en-US" smtClean="0"/>
              <a:t>8/15/17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0F7DE-CBCA-47BF-B927-E72D8E1DF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7AA8-751D-43EA-A931-709D103DC4C2}" type="datetimeFigureOut">
              <a:rPr lang="en-US" smtClean="0"/>
              <a:t>8/15/17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0F7DE-CBCA-47BF-B927-E72D8E1DF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87AA8-751D-43EA-A931-709D103DC4C2}" type="datetimeFigureOut">
              <a:rPr lang="en-US" smtClean="0"/>
              <a:t>8/15/17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0F7DE-CBCA-47BF-B927-E72D8E1DF9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scipline 1.jpg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lum bright="63000"/>
          </a:blip>
          <a:stretch>
            <a:fillRect/>
          </a:stretch>
        </p:blipFill>
        <p:spPr>
          <a:xfrm>
            <a:off x="1" y="-1"/>
            <a:ext cx="9144000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5214950"/>
            <a:ext cx="7772400" cy="1470025"/>
          </a:xfrm>
        </p:spPr>
        <p:txBody>
          <a:bodyPr>
            <a:normAutofit/>
          </a:bodyPr>
          <a:lstStyle/>
          <a:p>
            <a:r>
              <a:rPr lang="en-GB" sz="8000" dirty="0" err="1" smtClean="0">
                <a:latin typeface="Comic Sans MS" pitchFamily="66" charset="0"/>
              </a:rPr>
              <a:t>Discipl</a:t>
            </a:r>
            <a:r>
              <a:rPr lang="cs-CZ" sz="8000" dirty="0" smtClean="0">
                <a:latin typeface="Comic Sans MS" pitchFamily="66" charset="0"/>
              </a:rPr>
              <a:t>ína</a:t>
            </a:r>
            <a:endParaRPr lang="en-US" sz="80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scipline 1.jpg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lum bright="63000"/>
          </a:blip>
          <a:stretch>
            <a:fillRect/>
          </a:stretch>
        </p:blipFill>
        <p:spPr>
          <a:xfrm>
            <a:off x="1" y="-1"/>
            <a:ext cx="9144000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000108"/>
            <a:ext cx="7772400" cy="3941781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  <a:latin typeface="Comic Sans MS" pitchFamily="66" charset="0"/>
              </a:rPr>
              <a:t>Pochopení</a:t>
            </a: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 disc</a:t>
            </a:r>
            <a:r>
              <a:rPr lang="cs-CZ" dirty="0" smtClean="0">
                <a:solidFill>
                  <a:srgbClr val="FF0000"/>
                </a:solidFill>
                <a:latin typeface="Comic Sans MS" pitchFamily="66" charset="0"/>
              </a:rPr>
              <a:t>iplíny</a:t>
            </a: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en-GB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cs-CZ" dirty="0" smtClean="0">
                <a:solidFill>
                  <a:srgbClr val="FF0000"/>
                </a:solidFill>
                <a:latin typeface="Comic Sans MS" pitchFamily="66" charset="0"/>
              </a:rPr>
              <a:t>Principy </a:t>
            </a:r>
            <a:r>
              <a:rPr lang="en-GB" dirty="0" err="1" smtClean="0">
                <a:solidFill>
                  <a:srgbClr val="FF0000"/>
                </a:solidFill>
                <a:latin typeface="Comic Sans MS" pitchFamily="66" charset="0"/>
              </a:rPr>
              <a:t>discipl</a:t>
            </a:r>
            <a:r>
              <a:rPr lang="cs-CZ" dirty="0" smtClean="0">
                <a:solidFill>
                  <a:srgbClr val="FF0000"/>
                </a:solidFill>
                <a:latin typeface="Comic Sans MS" pitchFamily="66" charset="0"/>
              </a:rPr>
              <a:t>íny</a:t>
            </a: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en-GB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cs-CZ" dirty="0" smtClean="0">
                <a:solidFill>
                  <a:srgbClr val="FF0000"/>
                </a:solidFill>
                <a:latin typeface="Comic Sans MS" pitchFamily="66" charset="0"/>
              </a:rPr>
              <a:t>Praktikování </a:t>
            </a:r>
            <a:r>
              <a:rPr lang="en-GB" dirty="0" err="1" smtClean="0">
                <a:solidFill>
                  <a:srgbClr val="FF0000"/>
                </a:solidFill>
                <a:latin typeface="Comic Sans MS" pitchFamily="66" charset="0"/>
              </a:rPr>
              <a:t>discipl</a:t>
            </a:r>
            <a:r>
              <a:rPr lang="cs-CZ" dirty="0" smtClean="0">
                <a:solidFill>
                  <a:srgbClr val="FF0000"/>
                </a:solidFill>
                <a:latin typeface="Comic Sans MS" pitchFamily="66" charset="0"/>
              </a:rPr>
              <a:t>íny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0166" y="5105400"/>
            <a:ext cx="6400800" cy="17526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scipline 1.jpg"/>
          <p:cNvPicPr>
            <a:picLocks noChangeAspect="1"/>
          </p:cNvPicPr>
          <p:nvPr/>
        </p:nvPicPr>
        <p:blipFill>
          <a:blip r:embed="rId2">
            <a:grayscl/>
            <a:lum bright="48000"/>
          </a:blip>
          <a:stretch>
            <a:fillRect/>
          </a:stretch>
        </p:blipFill>
        <p:spPr>
          <a:xfrm>
            <a:off x="1214415" y="-1"/>
            <a:ext cx="6643734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Comic Sans MS" pitchFamily="66" charset="0"/>
              </a:rPr>
              <a:t>Pochopení disciplíny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43248"/>
            <a:ext cx="6400800" cy="249555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Comic Sans MS" pitchFamily="66" charset="0"/>
              </a:rPr>
              <a:t>Dva druhy disciplíny</a:t>
            </a:r>
            <a:endParaRPr lang="en-GB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Comic Sans MS" pitchFamily="66" charset="0"/>
              </a:rPr>
              <a:t>Pro koho je disciplína?</a:t>
            </a:r>
            <a:endParaRPr lang="en-GB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Comic Sans MS" pitchFamily="66" charset="0"/>
              </a:rPr>
              <a:t>Disciplína – proč a jak?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428604"/>
            <a:ext cx="7786742" cy="600079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Comic Sans MS" pitchFamily="66" charset="0"/>
              </a:rPr>
              <a:t>Pokud </a:t>
            </a:r>
            <a:r>
              <a:rPr lang="cs-CZ" b="1" dirty="0" smtClean="0">
                <a:solidFill>
                  <a:schemeClr val="tx1"/>
                </a:solidFill>
                <a:latin typeface="Comic Sans MS" pitchFamily="66" charset="0"/>
              </a:rPr>
              <a:t>studuješ</a:t>
            </a:r>
            <a:r>
              <a:rPr lang="cs-CZ" dirty="0" smtClean="0">
                <a:solidFill>
                  <a:schemeClr val="tx1"/>
                </a:solidFill>
                <a:latin typeface="Comic Sans MS" pitchFamily="66" charset="0"/>
              </a:rPr>
              <a:t> slova a život Ježíše,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Comic Sans MS" pitchFamily="66" charset="0"/>
              </a:rPr>
              <a:t>jsi </a:t>
            </a:r>
            <a:r>
              <a:rPr lang="en-GB" b="1" dirty="0" smtClean="0">
                <a:solidFill>
                  <a:srgbClr val="FF0000"/>
                </a:solidFill>
                <a:latin typeface="Comic Sans MS" pitchFamily="66" charset="0"/>
              </a:rPr>
              <a:t>student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cs-CZ" dirty="0" smtClean="0">
              <a:solidFill>
                <a:schemeClr val="tx1"/>
              </a:solidFill>
              <a:latin typeface="Comic Sans MS" pitchFamily="66" charset="0"/>
            </a:endParaRPr>
          </a:p>
          <a:p>
            <a:endParaRPr lang="en-GB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Comic Sans MS" pitchFamily="66" charset="0"/>
              </a:rPr>
              <a:t>Pokud </a:t>
            </a:r>
            <a:r>
              <a:rPr lang="cs-CZ" b="1" dirty="0" smtClean="0">
                <a:solidFill>
                  <a:schemeClr val="tx1"/>
                </a:solidFill>
                <a:latin typeface="Comic Sans MS" pitchFamily="66" charset="0"/>
              </a:rPr>
              <a:t>věříš</a:t>
            </a:r>
            <a:r>
              <a:rPr lang="cs-CZ" dirty="0" smtClean="0">
                <a:solidFill>
                  <a:schemeClr val="tx1"/>
                </a:solidFill>
                <a:latin typeface="Comic Sans MS" pitchFamily="66" charset="0"/>
              </a:rPr>
              <a:t> slovům Ježíše a také věříš v něj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cs-CZ" dirty="0" smtClean="0">
                <a:solidFill>
                  <a:schemeClr val="tx1"/>
                </a:solidFill>
                <a:latin typeface="Comic Sans MS" pitchFamily="66" charset="0"/>
              </a:rPr>
              <a:t>jsi </a:t>
            </a:r>
            <a:r>
              <a:rPr lang="cs-CZ" b="1" dirty="0" smtClean="0">
                <a:solidFill>
                  <a:srgbClr val="FF0000"/>
                </a:solidFill>
                <a:latin typeface="Comic Sans MS" pitchFamily="66" charset="0"/>
              </a:rPr>
              <a:t>věřící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. </a:t>
            </a:r>
            <a:endParaRPr lang="cs-CZ" dirty="0" smtClean="0">
              <a:solidFill>
                <a:schemeClr val="tx1"/>
              </a:solidFill>
              <a:latin typeface="Comic Sans MS" pitchFamily="66" charset="0"/>
            </a:endParaRPr>
          </a:p>
          <a:p>
            <a:endParaRPr lang="en-GB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Comic Sans MS" pitchFamily="66" charset="0"/>
              </a:rPr>
              <a:t>Pokud </a:t>
            </a:r>
            <a:r>
              <a:rPr lang="cs-CZ" b="1" dirty="0" smtClean="0">
                <a:solidFill>
                  <a:schemeClr val="tx1"/>
                </a:solidFill>
                <a:latin typeface="Comic Sans MS" pitchFamily="66" charset="0"/>
              </a:rPr>
              <a:t>přijímáš</a:t>
            </a:r>
            <a:r>
              <a:rPr lang="cs-CZ" dirty="0" smtClean="0">
                <a:solidFill>
                  <a:schemeClr val="tx1"/>
                </a:solidFill>
                <a:latin typeface="Comic Sans MS" pitchFamily="66" charset="0"/>
              </a:rPr>
              <a:t> celým srdcem slova Ježíše a </a:t>
            </a:r>
            <a:r>
              <a:rPr lang="cs-CZ" b="1" dirty="0" smtClean="0">
                <a:solidFill>
                  <a:schemeClr val="tx1"/>
                </a:solidFill>
                <a:latin typeface="Comic Sans MS" pitchFamily="66" charset="0"/>
              </a:rPr>
              <a:t>napodobuješ</a:t>
            </a:r>
            <a:r>
              <a:rPr lang="cs-CZ" dirty="0" smtClean="0">
                <a:solidFill>
                  <a:schemeClr val="tx1"/>
                </a:solidFill>
                <a:latin typeface="Comic Sans MS" pitchFamily="66" charset="0"/>
              </a:rPr>
              <a:t> jeho život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cs-CZ" dirty="0" smtClean="0">
                <a:solidFill>
                  <a:schemeClr val="tx1"/>
                </a:solidFill>
                <a:latin typeface="Comic Sans MS" pitchFamily="66" charset="0"/>
              </a:rPr>
              <a:t>jsi </a:t>
            </a:r>
            <a:r>
              <a:rPr lang="cs-CZ" b="1" dirty="0" smtClean="0">
                <a:solidFill>
                  <a:srgbClr val="FF0000"/>
                </a:solidFill>
                <a:latin typeface="Comic Sans MS" pitchFamily="66" charset="0"/>
              </a:rPr>
              <a:t>učedník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. 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scipline 1.jpg"/>
          <p:cNvPicPr>
            <a:picLocks noChangeAspect="1"/>
          </p:cNvPicPr>
          <p:nvPr/>
        </p:nvPicPr>
        <p:blipFill>
          <a:blip r:embed="rId2">
            <a:grayscl/>
            <a:lum bright="5000"/>
          </a:blip>
          <a:stretch>
            <a:fillRect/>
          </a:stretch>
        </p:blipFill>
        <p:spPr>
          <a:xfrm>
            <a:off x="2071670" y="1428735"/>
            <a:ext cx="6786581" cy="54292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Comic Sans MS" pitchFamily="66" charset="0"/>
              </a:rPr>
              <a:t>Principy dispcilíny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928802"/>
            <a:ext cx="4972072" cy="2895608"/>
          </a:xfrm>
        </p:spPr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tx1"/>
                </a:solidFill>
                <a:latin typeface="Comic Sans MS" pitchFamily="66" charset="0"/>
              </a:rPr>
              <a:t>Způsob myšlení</a:t>
            </a:r>
            <a:endParaRPr lang="en-GB" sz="4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endParaRPr lang="en-GB" sz="4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GB" sz="4400" dirty="0" smtClean="0">
                <a:solidFill>
                  <a:schemeClr val="tx1"/>
                </a:solidFill>
                <a:latin typeface="Comic Sans MS" pitchFamily="66" charset="0"/>
              </a:rPr>
              <a:t>Motiva</a:t>
            </a:r>
            <a:r>
              <a:rPr lang="cs-CZ" sz="4400" dirty="0" smtClean="0">
                <a:solidFill>
                  <a:schemeClr val="tx1"/>
                </a:solidFill>
                <a:latin typeface="Comic Sans MS" pitchFamily="66" charset="0"/>
              </a:rPr>
              <a:t>ce</a:t>
            </a:r>
            <a:endParaRPr lang="en-GB" sz="4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GB" sz="4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</a:p>
          <a:p>
            <a:r>
              <a:rPr lang="en-GB" sz="4400" dirty="0" smtClean="0">
                <a:solidFill>
                  <a:schemeClr val="tx1"/>
                </a:solidFill>
                <a:latin typeface="Comic Sans MS" pitchFamily="66" charset="0"/>
              </a:rPr>
              <a:t>Rea</a:t>
            </a:r>
            <a:r>
              <a:rPr lang="cs-CZ" sz="4400" dirty="0" smtClean="0">
                <a:solidFill>
                  <a:schemeClr val="tx1"/>
                </a:solidFill>
                <a:latin typeface="Comic Sans MS" pitchFamily="66" charset="0"/>
              </a:rPr>
              <a:t>kce</a:t>
            </a:r>
            <a:endParaRPr lang="en-US" sz="44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5429287"/>
          </a:xfrm>
        </p:spPr>
        <p:txBody>
          <a:bodyPr>
            <a:normAutofit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Následovník </a:t>
            </a:r>
            <a:r>
              <a:rPr lang="cs-CZ" dirty="0" smtClean="0"/>
              <a:t>praktikuje</a:t>
            </a:r>
            <a:r>
              <a:rPr lang="pt-BR" dirty="0" smtClean="0"/>
              <a:t> </a:t>
            </a:r>
            <a:r>
              <a:rPr lang="pt-BR" dirty="0"/>
              <a:t>disciplínu, která mu byla uložena.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cs-CZ" dirty="0" smtClean="0"/>
              <a:t>Učedník si váží své vlastní disciplíny.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scipline 1.jpg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1000108"/>
            <a:ext cx="9144000" cy="51450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28604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Comic Sans MS" pitchFamily="66" charset="0"/>
              </a:rPr>
              <a:t>Praktikování disciplíny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000240"/>
            <a:ext cx="5543576" cy="3071834"/>
          </a:xfrm>
        </p:spPr>
        <p:txBody>
          <a:bodyPr>
            <a:noAutofit/>
          </a:bodyPr>
          <a:lstStyle/>
          <a:p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Sebekontrola</a:t>
            </a:r>
            <a:endParaRPr lang="en-GB" sz="40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Odpuštění</a:t>
            </a:r>
            <a:endParaRPr lang="en-GB" sz="40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Pravda</a:t>
            </a:r>
            <a:endParaRPr lang="en-GB" sz="40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Modlitba</a:t>
            </a:r>
            <a:endParaRPr lang="en-US" sz="40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scipline 1.jpg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lum bright="63000"/>
          </a:blip>
          <a:stretch>
            <a:fillRect/>
          </a:stretch>
        </p:blipFill>
        <p:spPr>
          <a:xfrm>
            <a:off x="1" y="-1"/>
            <a:ext cx="9144000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772400" cy="6000792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Comic Sans MS" pitchFamily="66" charset="0"/>
              </a:rPr>
              <a:t>Učednictví</a:t>
            </a:r>
            <a:r>
              <a:rPr lang="en-GB" dirty="0" smtClean="0">
                <a:latin typeface="Comic Sans MS" pitchFamily="66" charset="0"/>
              </a:rPr>
              <a:t> </a:t>
            </a:r>
            <a:r>
              <a:rPr lang="cs-CZ" dirty="0" smtClean="0">
                <a:latin typeface="Comic Sans MS" pitchFamily="66" charset="0"/>
              </a:rPr>
              <a:t>je volba</a:t>
            </a:r>
            <a:r>
              <a:rPr lang="en-GB" dirty="0" smtClean="0">
                <a:latin typeface="Comic Sans MS" pitchFamily="66" charset="0"/>
              </a:rPr>
              <a:t>.</a:t>
            </a:r>
            <a:br>
              <a:rPr lang="en-GB" dirty="0" smtClean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/>
            </a:r>
            <a:br>
              <a:rPr lang="en-US" dirty="0">
                <a:latin typeface="Comic Sans MS" pitchFamily="66" charset="0"/>
              </a:rPr>
            </a:br>
            <a:r>
              <a:rPr lang="cs-CZ" dirty="0" smtClean="0">
                <a:latin typeface="Comic Sans MS" pitchFamily="66" charset="0"/>
              </a:rPr>
              <a:t>Discip</a:t>
            </a:r>
            <a:r>
              <a:rPr lang="en-GB" dirty="0" smtClean="0">
                <a:latin typeface="Comic Sans MS" pitchFamily="66" charset="0"/>
              </a:rPr>
              <a:t>l</a:t>
            </a:r>
            <a:r>
              <a:rPr lang="cs-CZ" dirty="0" smtClean="0">
                <a:latin typeface="Comic Sans MS" pitchFamily="66" charset="0"/>
              </a:rPr>
              <a:t>ína je každodenní</a:t>
            </a:r>
            <a:r>
              <a:rPr lang="en-GB" dirty="0" smtClean="0">
                <a:latin typeface="Comic Sans MS" pitchFamily="66" charset="0"/>
              </a:rPr>
              <a:t> </a:t>
            </a:r>
            <a:r>
              <a:rPr lang="cs-CZ" dirty="0" smtClean="0">
                <a:latin typeface="Comic Sans MS" pitchFamily="66" charset="0"/>
              </a:rPr>
              <a:t>rozhodnutí</a:t>
            </a:r>
            <a:r>
              <a:rPr lang="en-GB" dirty="0" smtClean="0">
                <a:latin typeface="Comic Sans MS" pitchFamily="66" charset="0"/>
              </a:rPr>
              <a:t> </a:t>
            </a:r>
            <a:r>
              <a:rPr lang="cs-CZ" dirty="0" smtClean="0">
                <a:latin typeface="Comic Sans MS" pitchFamily="66" charset="0"/>
              </a:rPr>
              <a:t>a úkol</a:t>
            </a:r>
            <a:r>
              <a:rPr lang="en-GB" dirty="0" smtClean="0">
                <a:latin typeface="Comic Sans MS" pitchFamily="66" charset="0"/>
              </a:rPr>
              <a:t>.</a:t>
            </a:r>
            <a:br>
              <a:rPr lang="en-GB" dirty="0" smtClean="0">
                <a:latin typeface="Comic Sans MS" pitchFamily="66" charset="0"/>
              </a:rPr>
            </a:br>
            <a:r>
              <a:rPr lang="en-GB" dirty="0">
                <a:latin typeface="Comic Sans MS" pitchFamily="66" charset="0"/>
              </a:rPr>
              <a:t/>
            </a:r>
            <a:br>
              <a:rPr lang="en-GB" dirty="0">
                <a:latin typeface="Comic Sans MS" pitchFamily="66" charset="0"/>
              </a:rPr>
            </a:br>
            <a:r>
              <a:rPr lang="cs-CZ" dirty="0" smtClean="0">
                <a:latin typeface="Comic Sans MS" pitchFamily="66" charset="0"/>
              </a:rPr>
              <a:t>Budujme v sobě strukturu sebekázně</a:t>
            </a:r>
            <a:r>
              <a:rPr lang="en-GB" dirty="0" smtClean="0">
                <a:latin typeface="Comic Sans MS" pitchFamily="66" charset="0"/>
              </a:rPr>
              <a:t>. </a:t>
            </a:r>
            <a:r>
              <a:rPr lang="cs-CZ" dirty="0" smtClean="0">
                <a:latin typeface="Comic Sans MS" pitchFamily="66" charset="0"/>
              </a:rPr>
              <a:t>Bude to težké</a:t>
            </a:r>
            <a:r>
              <a:rPr lang="en-GB" dirty="0" smtClean="0">
                <a:latin typeface="Comic Sans MS" pitchFamily="66" charset="0"/>
              </a:rPr>
              <a:t>, </a:t>
            </a:r>
            <a:r>
              <a:rPr lang="cs-CZ" dirty="0" smtClean="0">
                <a:latin typeface="Comic Sans MS" pitchFamily="66" charset="0"/>
              </a:rPr>
              <a:t>a možná příjde zklamání</a:t>
            </a:r>
            <a:r>
              <a:rPr lang="en-GB" dirty="0" smtClean="0">
                <a:latin typeface="Comic Sans MS" pitchFamily="66" charset="0"/>
              </a:rPr>
              <a:t>, </a:t>
            </a:r>
            <a:r>
              <a:rPr lang="cs-CZ" dirty="0" smtClean="0">
                <a:latin typeface="Comic Sans MS" pitchFamily="66" charset="0"/>
              </a:rPr>
              <a:t>ale nesmíme to vzdát</a:t>
            </a:r>
            <a:r>
              <a:rPr lang="en-GB" dirty="0" smtClean="0">
                <a:latin typeface="Comic Sans MS" pitchFamily="66" charset="0"/>
              </a:rPr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Macintosh PowerPoint</Application>
  <PresentationFormat>Předvádění na obrazovce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Comic Sans MS</vt:lpstr>
      <vt:lpstr>Office Theme</vt:lpstr>
      <vt:lpstr>Disciplína</vt:lpstr>
      <vt:lpstr>Pochopení disciplíny  Principy disciplíny  Praktikování disciplíny</vt:lpstr>
      <vt:lpstr>Pochopení disciplíny</vt:lpstr>
      <vt:lpstr>Prezentace aplikace PowerPoint</vt:lpstr>
      <vt:lpstr>Principy dispcilíny</vt:lpstr>
      <vt:lpstr> Následovník praktikuje disciplínu, která mu byla uložena.   Učedník si váží své vlastní disciplíny.</vt:lpstr>
      <vt:lpstr>Praktikování disciplíny</vt:lpstr>
      <vt:lpstr>Učednictví je volba.  Disciplína je každodenní rozhodnutí a úkol.  Budujme v sobě strukturu sebekázně. Bude to težké, a možná příjde zklamání, ale nesmíme to vzdát.  </vt:lpstr>
    </vt:vector>
  </TitlesOfParts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Disciplína</dc:title>
  <cp:lastModifiedBy>Jirka Pospíšil</cp:lastModifiedBy>
  <cp:revision>1</cp:revision>
  <dcterms:modified xsi:type="dcterms:W3CDTF">2017-08-15T09:50:17Z</dcterms:modified>
</cp:coreProperties>
</file>