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81" r:id="rId6"/>
    <p:sldId id="300" r:id="rId7"/>
    <p:sldId id="301" r:id="rId8"/>
    <p:sldId id="303" r:id="rId9"/>
    <p:sldId id="304" r:id="rId10"/>
    <p:sldId id="275" r:id="rId11"/>
    <p:sldId id="305" r:id="rId12"/>
    <p:sldId id="267" r:id="rId13"/>
    <p:sldId id="299" r:id="rId14"/>
    <p:sldId id="28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9"/>
    <p:restoredTop sz="94700"/>
  </p:normalViewPr>
  <p:slideViewPr>
    <p:cSldViewPr snapToGrid="0" snapToObjects="1">
      <p:cViewPr varScale="1">
        <p:scale>
          <a:sx n="80" d="100"/>
          <a:sy n="80" d="100"/>
        </p:scale>
        <p:origin x="19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II%20Timothy%202:2" TargetMode="External"/><Relationship Id="rId4" Type="http://schemas.openxmlformats.org/officeDocument/2006/relationships/hyperlink" Target="sword://CzeB21/II%20Timothy%202:3" TargetMode="External"/><Relationship Id="rId5" Type="http://schemas.openxmlformats.org/officeDocument/2006/relationships/hyperlink" Target="sword://CzeB21/II%20Timothy%202:4" TargetMode="External"/><Relationship Id="rId6" Type="http://schemas.openxmlformats.org/officeDocument/2006/relationships/hyperlink" Target="sword://CzeB21/II%20Timothy%202:5" TargetMode="External"/><Relationship Id="rId7" Type="http://schemas.openxmlformats.org/officeDocument/2006/relationships/hyperlink" Target="sword://CzeB21/II%20Timothy%202:6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II%20Timothy%202: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3.9.2017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</a:t>
            </a:r>
            <a:r>
              <a:rPr lang="cs-CZ" sz="2400" dirty="0" smtClean="0"/>
              <a:t>3.9.2017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68213" y="1165344"/>
            <a:ext cx="1108287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Pokud chceš být dobrý učedník, dobrý </a:t>
            </a:r>
            <a:r>
              <a:rPr lang="cs-CZ" sz="3200" dirty="0" smtClean="0"/>
              <a:t>křesťan</a:t>
            </a:r>
            <a:r>
              <a:rPr lang="mr-IN" sz="3200" dirty="0" smtClean="0"/>
              <a:t>…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u="sng" dirty="0" smtClean="0"/>
              <a:t>1) UČ SE OD KRISTA</a:t>
            </a:r>
          </a:p>
          <a:p>
            <a:endParaRPr lang="cs-CZ" sz="3200" dirty="0"/>
          </a:p>
          <a:p>
            <a:pPr marL="514350" indent="-514350">
              <a:buAutoNum type="alphaLcParenR"/>
            </a:pPr>
            <a:r>
              <a:rPr lang="cs-CZ" sz="3200" dirty="0" smtClean="0"/>
              <a:t>v</a:t>
            </a:r>
            <a:r>
              <a:rPr lang="cs-CZ" sz="3200" dirty="0"/>
              <a:t> něm je </a:t>
            </a:r>
            <a:r>
              <a:rPr lang="cs-CZ" sz="3200" b="1" dirty="0"/>
              <a:t>veškerá síla</a:t>
            </a:r>
            <a:r>
              <a:rPr lang="cs-CZ" sz="3200" dirty="0"/>
              <a:t>, kterou </a:t>
            </a:r>
            <a:r>
              <a:rPr lang="cs-CZ" sz="3200" dirty="0" smtClean="0"/>
              <a:t>potřebuješ</a:t>
            </a:r>
          </a:p>
          <a:p>
            <a:pPr marL="514350" indent="-514350">
              <a:buAutoNum type="alphaLcParenR"/>
            </a:pPr>
            <a:r>
              <a:rPr lang="cs-CZ" sz="3200" dirty="0"/>
              <a:t>On se na Tebe dívá </a:t>
            </a:r>
            <a:r>
              <a:rPr lang="cs-CZ" sz="3200" b="1" dirty="0"/>
              <a:t>skrze milost </a:t>
            </a:r>
            <a:r>
              <a:rPr lang="cs-CZ" sz="3200" dirty="0"/>
              <a:t>– zdarma, nezaslouženě</a:t>
            </a:r>
            <a:r>
              <a:rPr lang="cs-CZ" sz="3200" dirty="0"/>
              <a:t> </a:t>
            </a:r>
            <a:endParaRPr lang="cs-CZ" sz="3200" dirty="0" smtClean="0"/>
          </a:p>
          <a:p>
            <a:pPr marL="514350" indent="-514350">
              <a:buAutoNum type="alphaLcParenR"/>
            </a:pPr>
            <a:r>
              <a:rPr lang="cs-CZ" sz="3200" dirty="0"/>
              <a:t>jak je možné, že toto vše je nám na dosah, a přesto to nebereme, </a:t>
            </a:r>
            <a:r>
              <a:rPr lang="cs-CZ" sz="3200" dirty="0" smtClean="0"/>
              <a:t>nevyužíváme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PŘÍKLADY TÁHNOU - ... učednictví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64429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</a:t>
            </a:r>
            <a:r>
              <a:rPr lang="cs-CZ" sz="2400" dirty="0" smtClean="0"/>
              <a:t>3.9.2017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52577" y="1232695"/>
            <a:ext cx="1108287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Pokud chceš být dobrý učedník, dobrý </a:t>
            </a:r>
            <a:r>
              <a:rPr lang="cs-CZ" sz="3200" dirty="0" smtClean="0"/>
              <a:t>křesťan</a:t>
            </a:r>
            <a:r>
              <a:rPr lang="mr-IN" sz="3200" dirty="0" smtClean="0"/>
              <a:t>…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u="sng" dirty="0" smtClean="0"/>
              <a:t>2) UČ SE OD RABIHO (UČITELE)</a:t>
            </a:r>
            <a:r>
              <a:rPr lang="cs-CZ" sz="3200" u="sng" dirty="0" smtClean="0"/>
              <a:t> </a:t>
            </a:r>
            <a:endParaRPr lang="cs-CZ" sz="3200" b="1" u="sng" dirty="0" smtClean="0"/>
          </a:p>
          <a:p>
            <a:endParaRPr lang="cs-CZ" sz="3200" dirty="0"/>
          </a:p>
          <a:p>
            <a:pPr marL="514350" indent="-514350">
              <a:buAutoNum type="alphaLcParenR"/>
            </a:pPr>
            <a:r>
              <a:rPr lang="cs-CZ" sz="3200" b="1" dirty="0"/>
              <a:t>učitel by měl být</a:t>
            </a:r>
            <a:r>
              <a:rPr lang="cs-CZ" sz="3200" dirty="0"/>
              <a:t> </a:t>
            </a:r>
            <a:r>
              <a:rPr lang="cs-CZ" sz="3200" b="1" dirty="0"/>
              <a:t>osvědčený</a:t>
            </a:r>
            <a:r>
              <a:rPr lang="cs-CZ" sz="3200" dirty="0"/>
              <a:t> </a:t>
            </a:r>
            <a:endParaRPr lang="cs-CZ" sz="3200" dirty="0" smtClean="0"/>
          </a:p>
          <a:p>
            <a:pPr marL="514350" indent="-514350">
              <a:buAutoNum type="alphaLcParenR"/>
            </a:pPr>
            <a:r>
              <a:rPr lang="cs-CZ" sz="3200" dirty="0"/>
              <a:t>lidem, </a:t>
            </a:r>
            <a:r>
              <a:rPr lang="cs-CZ" sz="3200" b="1" dirty="0"/>
              <a:t>kteří se chtějí učit</a:t>
            </a:r>
            <a:r>
              <a:rPr lang="cs-CZ" sz="3200" dirty="0"/>
              <a:t> </a:t>
            </a:r>
            <a:endParaRPr lang="cs-CZ" sz="3200" dirty="0" smtClean="0"/>
          </a:p>
          <a:p>
            <a:pPr marL="514350" indent="-514350">
              <a:buAutoNum type="alphaLcParenR"/>
            </a:pPr>
            <a:r>
              <a:rPr lang="cs-CZ" sz="3200" b="1" dirty="0"/>
              <a:t>lidem věrným</a:t>
            </a:r>
            <a:r>
              <a:rPr lang="cs-CZ" sz="3200" dirty="0"/>
              <a:t> </a:t>
            </a:r>
            <a:endParaRPr lang="cs-CZ" sz="3200" dirty="0" smtClean="0"/>
          </a:p>
          <a:p>
            <a:pPr marL="514350" indent="-514350">
              <a:buAutoNum type="alphaLcParenR"/>
            </a:pPr>
            <a:r>
              <a:rPr lang="cs-CZ" sz="3200" dirty="0"/>
              <a:t>lidem, kteří </a:t>
            </a:r>
            <a:r>
              <a:rPr lang="cs-CZ" sz="3200" b="1" dirty="0"/>
              <a:t>překonají překážky</a:t>
            </a:r>
            <a:r>
              <a:rPr lang="cs-CZ" sz="3200" dirty="0"/>
              <a:t> </a:t>
            </a:r>
            <a:endParaRPr lang="cs-CZ" sz="3200" dirty="0" smtClean="0"/>
          </a:p>
          <a:p>
            <a:pPr marL="514350" indent="-514350">
              <a:buAutoNum type="alphaLcParenR"/>
            </a:pPr>
            <a:r>
              <a:rPr lang="cs-CZ" sz="3200" dirty="0"/>
              <a:t>lidem, kteří </a:t>
            </a:r>
            <a:r>
              <a:rPr lang="cs-CZ" sz="3200" b="1" dirty="0"/>
              <a:t>mají cíl</a:t>
            </a:r>
            <a:r>
              <a:rPr lang="cs-CZ" sz="3200" dirty="0"/>
              <a:t> </a:t>
            </a:r>
            <a:endParaRPr lang="cs-CZ" sz="3200" dirty="0" smtClean="0"/>
          </a:p>
          <a:p>
            <a:pPr marL="514350" indent="-514350">
              <a:buAutoNum type="alphaLcParenR"/>
            </a:pPr>
            <a:r>
              <a:rPr lang="cs-CZ" sz="3200" dirty="0"/>
              <a:t>lidem, kteří jsou </a:t>
            </a:r>
            <a:r>
              <a:rPr lang="cs-CZ" sz="3200" b="1" dirty="0"/>
              <a:t>disciplinovaní</a:t>
            </a:r>
            <a:r>
              <a:rPr lang="cs-CZ" sz="3200" dirty="0"/>
              <a:t> </a:t>
            </a:r>
            <a:endParaRPr lang="cs-CZ" sz="3200" dirty="0" smtClean="0"/>
          </a:p>
          <a:p>
            <a:pPr marL="514350" indent="-514350">
              <a:buAutoNum type="alphaLcParenR"/>
            </a:pPr>
            <a:r>
              <a:rPr lang="cs-CZ" sz="3200" dirty="0"/>
              <a:t>lidem, kteří jsou </a:t>
            </a:r>
            <a:r>
              <a:rPr lang="cs-CZ" sz="3200" b="1" dirty="0"/>
              <a:t>vytrvalí</a:t>
            </a:r>
            <a:r>
              <a:rPr lang="cs-CZ" sz="3200" dirty="0"/>
              <a:t> </a:t>
            </a:r>
            <a:endParaRPr lang="cs-CZ" sz="32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PŘÍKLADY TÁHNOU - ... učednictví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13678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3.9.2017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49438" y="803506"/>
            <a:ext cx="110828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Jaké by to bylo</a:t>
            </a:r>
            <a:r>
              <a:rPr lang="mr-IN" sz="3200" b="1" u="sng" dirty="0" smtClean="0"/>
              <a:t>…</a:t>
            </a:r>
            <a:endParaRPr lang="cs-CZ" sz="3200" b="1" u="sng" dirty="0" smtClean="0"/>
          </a:p>
          <a:p>
            <a:endParaRPr lang="cs-CZ" sz="3200" dirty="0"/>
          </a:p>
          <a:p>
            <a:r>
              <a:rPr lang="cs-CZ" sz="3200" dirty="0"/>
              <a:t>Jak by vypadal život Tvých známých, kdyby </a:t>
            </a:r>
            <a:r>
              <a:rPr lang="cs-CZ" sz="3200" dirty="0" smtClean="0"/>
              <a:t>měli učitele?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</a:t>
            </a:r>
            <a:r>
              <a:rPr lang="cs-CZ" sz="3200" dirty="0" smtClean="0"/>
              <a:t>Tvůj život, kdybys žil jako Kristův učedník?</a:t>
            </a:r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</a:t>
            </a:r>
            <a:r>
              <a:rPr lang="cs-CZ" sz="3200" dirty="0" smtClean="0"/>
              <a:t>náš sbor, kdybychom </a:t>
            </a:r>
            <a:r>
              <a:rPr lang="cs-CZ" sz="3200" dirty="0" smtClean="0"/>
              <a:t>žili v učednictví?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Kolik zázraků by se dělo, kdybychom tyto věci aplikovali?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1579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3.9.2017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0020" y="1388533"/>
            <a:ext cx="119519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APLIKACE</a:t>
            </a:r>
          </a:p>
          <a:p>
            <a:endParaRPr lang="cs-CZ" sz="3200" b="1" u="sng" dirty="0" smtClean="0"/>
          </a:p>
          <a:p>
            <a:pPr lvl="0"/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1) </a:t>
            </a:r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v</a:t>
            </a:r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yvyš Krista ve svém životě a uč se od něj</a:t>
            </a:r>
            <a:r>
              <a:rPr lang="cs-CZ" sz="2800" dirty="0" smtClean="0">
                <a:latin typeface="Helvetica" charset="0"/>
                <a:ea typeface="Helvetica" charset="0"/>
                <a:cs typeface="Helvetica" charset="0"/>
              </a:rPr>
              <a:t/>
            </a:r>
            <a:br>
              <a:rPr lang="cs-CZ" sz="2800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cs-CZ" sz="2800" dirty="0" smtClean="0">
                <a:latin typeface="Helvetica" charset="0"/>
                <a:ea typeface="Helvetica" charset="0"/>
                <a:cs typeface="Helvetica" charset="0"/>
              </a:rPr>
              <a:t>    - nedívej </a:t>
            </a:r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se zpět, ale dopředu</a:t>
            </a:r>
          </a:p>
          <a:p>
            <a:pPr lvl="0"/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2) </a:t>
            </a:r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najdi někoho, kdo Tě bude učit</a:t>
            </a:r>
            <a:endParaRPr lang="cs-CZ" sz="2800" dirty="0">
              <a:latin typeface="Helvetica" charset="0"/>
              <a:ea typeface="Helvetica" charset="0"/>
              <a:cs typeface="Helvetica" charset="0"/>
            </a:endParaRPr>
          </a:p>
          <a:p>
            <a:pPr lvl="0"/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3) </a:t>
            </a:r>
            <a:r>
              <a:rPr lang="cs-CZ" sz="2800" b="1" dirty="0">
                <a:latin typeface="Helvetica" charset="0"/>
                <a:ea typeface="Helvetica" charset="0"/>
                <a:cs typeface="Helvetica" charset="0"/>
              </a:rPr>
              <a:t>r</a:t>
            </a:r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ozhodni se pro učednictví ve svém životě</a:t>
            </a:r>
            <a:b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cs-CZ" sz="2800" dirty="0" smtClean="0">
                <a:latin typeface="Helvetica" charset="0"/>
                <a:ea typeface="Helvetica" charset="0"/>
                <a:cs typeface="Helvetica" charset="0"/>
              </a:rPr>
              <a:t>    </a:t>
            </a:r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- začni se učit</a:t>
            </a:r>
            <a:br>
              <a:rPr lang="cs-CZ" sz="2800" dirty="0">
                <a:latin typeface="Helvetica" charset="0"/>
                <a:ea typeface="Helvetica" charset="0"/>
                <a:cs typeface="Helvetica" charset="0"/>
              </a:rPr>
            </a:br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    - začni učit druhé</a:t>
            </a:r>
            <a:endParaRPr lang="cs-CZ" sz="2800" dirty="0">
              <a:latin typeface="Helvetica" charset="0"/>
              <a:ea typeface="Helvetica" charset="0"/>
              <a:cs typeface="Helvetica" charset="0"/>
            </a:endParaRPr>
          </a:p>
          <a:p>
            <a:pPr lvl="0"/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4) Hledej </a:t>
            </a:r>
            <a:r>
              <a:rPr lang="cs-CZ" sz="2800" b="1" dirty="0">
                <a:latin typeface="Helvetica" charset="0"/>
                <a:ea typeface="Helvetica" charset="0"/>
                <a:cs typeface="Helvetica" charset="0"/>
              </a:rPr>
              <a:t>moc </a:t>
            </a:r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Ducha svatého </a:t>
            </a:r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/>
            </a:r>
            <a:b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cs-CZ" sz="2800" b="1" dirty="0" smtClean="0">
                <a:latin typeface="Helvetica" charset="0"/>
                <a:ea typeface="Helvetica" charset="0"/>
                <a:cs typeface="Helvetica" charset="0"/>
              </a:rPr>
              <a:t>    </a:t>
            </a:r>
            <a:r>
              <a:rPr lang="cs-CZ" sz="2800" dirty="0" smtClean="0">
                <a:latin typeface="Helvetica" charset="0"/>
                <a:ea typeface="Helvetica" charset="0"/>
                <a:cs typeface="Helvetica" charset="0"/>
              </a:rPr>
              <a:t>- </a:t>
            </a:r>
            <a:r>
              <a:rPr lang="cs-CZ" sz="2800" smtClean="0">
                <a:latin typeface="Helvetica" charset="0"/>
                <a:ea typeface="Helvetica" charset="0"/>
                <a:cs typeface="Helvetica" charset="0"/>
              </a:rPr>
              <a:t>křest </a:t>
            </a:r>
            <a:r>
              <a:rPr lang="cs-CZ" sz="2800" smtClean="0">
                <a:latin typeface="Helvetica" charset="0"/>
                <a:ea typeface="Helvetica" charset="0"/>
                <a:cs typeface="Helvetica" charset="0"/>
              </a:rPr>
              <a:t>ve vodě, křest v</a:t>
            </a:r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 </a:t>
            </a:r>
            <a:r>
              <a:rPr lang="cs-CZ" sz="2800" dirty="0" smtClean="0">
                <a:latin typeface="Helvetica" charset="0"/>
                <a:ea typeface="Helvetica" charset="0"/>
                <a:cs typeface="Helvetica" charset="0"/>
              </a:rPr>
              <a:t>DS, Jeho vedení </a:t>
            </a:r>
            <a:br>
              <a:rPr lang="cs-CZ" sz="2800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cs-CZ" sz="2800" smtClean="0">
                <a:latin typeface="Helvetica" charset="0"/>
                <a:ea typeface="Helvetica" charset="0"/>
                <a:cs typeface="Helvetica" charset="0"/>
              </a:rPr>
              <a:t>    </a:t>
            </a:r>
            <a:r>
              <a:rPr lang="cs-CZ" sz="2800" smtClean="0">
                <a:latin typeface="Helvetica" charset="0"/>
                <a:ea typeface="Helvetica" charset="0"/>
                <a:cs typeface="Helvetica" charset="0"/>
              </a:rPr>
              <a:t>- </a:t>
            </a:r>
            <a:r>
              <a:rPr lang="cs-CZ" sz="2800" dirty="0" smtClean="0">
                <a:latin typeface="Helvetica" charset="0"/>
                <a:ea typeface="Helvetica" charset="0"/>
                <a:cs typeface="Helvetica" charset="0"/>
              </a:rPr>
              <a:t>bez </a:t>
            </a:r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Ducha svatého Ti to nepůjde </a:t>
            </a:r>
          </a:p>
          <a:p>
            <a:endParaRPr lang="cs-CZ" sz="32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PŘÍKLADY TÁHNOU - ... učednictví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6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55767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367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b="1" cap="small" dirty="0" smtClean="0">
                <a:effectLst/>
              </a:rPr>
              <a:t>PŘÍKLADY   TÁHNOU </a:t>
            </a:r>
            <a:r>
              <a:rPr lang="cs-CZ" b="1" cap="small" dirty="0" smtClean="0">
                <a:effectLst/>
              </a:rPr>
              <a:t/>
            </a:r>
            <a:br>
              <a:rPr lang="cs-CZ" b="1" cap="small" dirty="0" smtClean="0">
                <a:effectLst/>
              </a:rPr>
            </a:br>
            <a:r>
              <a:rPr lang="cs-CZ" b="1" cap="small" dirty="0" smtClean="0">
                <a:effectLst/>
              </a:rPr>
              <a:t> </a:t>
            </a:r>
            <a:r>
              <a:rPr lang="cs-CZ" sz="6600" cap="small" dirty="0">
                <a:effectLst/>
              </a:rPr>
              <a:t>... </a:t>
            </a:r>
            <a:r>
              <a:rPr lang="cs-CZ" sz="6600" b="1" cap="small" dirty="0" smtClean="0">
                <a:effectLst/>
              </a:rPr>
              <a:t>učednictví</a:t>
            </a:r>
            <a:endParaRPr lang="cs-CZ" sz="66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3.9.2017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3.9.2017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55030" y="11790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</a:t>
            </a:r>
            <a:r>
              <a:rPr lang="cs-CZ" sz="4400" dirty="0" smtClean="0"/>
              <a:t>vezme vážně Boží povolání </a:t>
            </a:r>
            <a:r>
              <a:rPr lang="mr-IN" sz="4400" dirty="0" smtClean="0"/>
              <a:t>–</a:t>
            </a:r>
            <a:r>
              <a:rPr lang="cs-CZ" sz="4400" dirty="0" smtClean="0"/>
              <a:t> bude tou, jakou ji chce Bůh mít!!!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55030" y="3244927"/>
            <a:ext cx="90236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BOŽÍ MOC je na dosah každému učedníkovi</a:t>
            </a:r>
            <a:r>
              <a:rPr lang="mr-IN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3.9.2017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90" y="647079"/>
            <a:ext cx="1053966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Opakování </a:t>
            </a:r>
            <a:r>
              <a:rPr lang="mr-IN" sz="4400" b="1" dirty="0" smtClean="0"/>
              <a:t>–</a:t>
            </a:r>
            <a:r>
              <a:rPr lang="cs-CZ" sz="4400" b="1" dirty="0" smtClean="0"/>
              <a:t> pravé učednictví</a:t>
            </a:r>
          </a:p>
          <a:p>
            <a:r>
              <a:rPr lang="cs-CZ" sz="4400" dirty="0" smtClean="0"/>
              <a:t> </a:t>
            </a:r>
            <a:endParaRPr lang="cs-CZ" sz="4400" dirty="0" smtClean="0"/>
          </a:p>
          <a:p>
            <a:pPr marL="742950" indent="-742950">
              <a:buAutoNum type="arabicParenR"/>
            </a:pPr>
            <a:r>
              <a:rPr lang="cs-CZ" sz="4400" dirty="0" smtClean="0"/>
              <a:t>učedník </a:t>
            </a:r>
            <a:r>
              <a:rPr lang="cs-CZ" sz="4400" dirty="0"/>
              <a:t>touží sloužit </a:t>
            </a:r>
            <a:r>
              <a:rPr lang="cs-CZ" sz="4400" dirty="0" smtClean="0"/>
              <a:t>Kristu</a:t>
            </a:r>
          </a:p>
          <a:p>
            <a:pPr marL="742950" indent="-742950">
              <a:buAutoNum type="arabicParenR"/>
            </a:pPr>
            <a:r>
              <a:rPr lang="cs-CZ" sz="4400" dirty="0" smtClean="0"/>
              <a:t>zaměřuje </a:t>
            </a:r>
            <a:r>
              <a:rPr lang="cs-CZ" sz="4400" dirty="0"/>
              <a:t>se na druhé </a:t>
            </a:r>
            <a:endParaRPr lang="cs-CZ" sz="4400" dirty="0" smtClean="0"/>
          </a:p>
          <a:p>
            <a:pPr marL="742950" indent="-742950">
              <a:buAutoNum type="arabicParenR"/>
            </a:pPr>
            <a:r>
              <a:rPr lang="cs-CZ" sz="4400" dirty="0" smtClean="0"/>
              <a:t>hledá</a:t>
            </a:r>
            <a:r>
              <a:rPr lang="cs-CZ" sz="4400" dirty="0"/>
              <a:t>, jak naplnit Boží </a:t>
            </a:r>
            <a:r>
              <a:rPr lang="cs-CZ" sz="4400" dirty="0" smtClean="0"/>
              <a:t>vůli </a:t>
            </a:r>
          </a:p>
          <a:p>
            <a:pPr marL="742950" indent="-742950">
              <a:buAutoNum type="arabicParenR"/>
            </a:pPr>
            <a:r>
              <a:rPr lang="cs-CZ" sz="4400" dirty="0" smtClean="0"/>
              <a:t>ví </a:t>
            </a:r>
            <a:r>
              <a:rPr lang="cs-CZ" sz="4400" dirty="0"/>
              <a:t>kým je Kristu, zná svoji identitu a své zodpovědnosti… je si vědom své autority od Boha – být tu místo Něj</a:t>
            </a: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3.9.2017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90" y="647079"/>
            <a:ext cx="1053966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/>
              <a:t>Opakování </a:t>
            </a:r>
            <a:r>
              <a:rPr lang="mr-IN" sz="4400" b="1" dirty="0"/>
              <a:t>–</a:t>
            </a:r>
            <a:r>
              <a:rPr lang="cs-CZ" sz="4400" b="1" dirty="0"/>
              <a:t> pravé učednictví</a:t>
            </a:r>
          </a:p>
          <a:p>
            <a:endParaRPr lang="cs-CZ" sz="4400" b="1" dirty="0"/>
          </a:p>
          <a:p>
            <a:r>
              <a:rPr lang="cs-CZ" sz="4400" dirty="0" smtClean="0"/>
              <a:t>5) hledá, </a:t>
            </a:r>
            <a:r>
              <a:rPr lang="cs-CZ" sz="4400" dirty="0"/>
              <a:t>jak šířit Boží </a:t>
            </a:r>
            <a:r>
              <a:rPr lang="cs-CZ" sz="4400" dirty="0" smtClean="0"/>
              <a:t>království</a:t>
            </a:r>
          </a:p>
          <a:p>
            <a:r>
              <a:rPr lang="cs-CZ" sz="4400" dirty="0" smtClean="0"/>
              <a:t>6) naplňuje Boží povolání pro svůj život</a:t>
            </a:r>
          </a:p>
          <a:p>
            <a:r>
              <a:rPr lang="cs-CZ" sz="4400" dirty="0" smtClean="0"/>
              <a:t>7) touží po závislosti na Bohu</a:t>
            </a:r>
          </a:p>
          <a:p>
            <a:r>
              <a:rPr lang="cs-CZ" sz="4400" dirty="0" smtClean="0"/>
              <a:t>8) žije ve svobodě </a:t>
            </a:r>
            <a:r>
              <a:rPr lang="mr-IN" sz="4400" dirty="0" smtClean="0"/>
              <a:t>–</a:t>
            </a:r>
            <a:r>
              <a:rPr lang="cs-CZ" sz="4400" dirty="0" smtClean="0"/>
              <a:t> v Božích přikázáních</a:t>
            </a:r>
          </a:p>
          <a:p>
            <a:r>
              <a:rPr lang="cs-CZ" sz="4400" dirty="0" smtClean="0"/>
              <a:t>9) je disciplinovaný</a:t>
            </a:r>
          </a:p>
          <a:p>
            <a:r>
              <a:rPr lang="cs-CZ" sz="4400" dirty="0" smtClean="0"/>
              <a:t>10) proklamuje kulturu Božího království</a:t>
            </a:r>
          </a:p>
        </p:txBody>
      </p:sp>
    </p:spTree>
    <p:extLst>
      <p:ext uri="{BB962C8B-B14F-4D97-AF65-F5344CB8AC3E}">
        <p14:creationId xmlns:p14="http://schemas.microsoft.com/office/powerpoint/2010/main" val="165577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b="1" cap="small" dirty="0" smtClean="0">
                <a:effectLst/>
              </a:rPr>
              <a:t>PŘÍKLADY   TÁHNOU </a:t>
            </a:r>
            <a:r>
              <a:rPr lang="cs-CZ" b="1" cap="small" dirty="0" smtClean="0">
                <a:effectLst/>
              </a:rPr>
              <a:t/>
            </a:r>
            <a:br>
              <a:rPr lang="cs-CZ" b="1" cap="small" dirty="0" smtClean="0">
                <a:effectLst/>
              </a:rPr>
            </a:br>
            <a:r>
              <a:rPr lang="cs-CZ" b="1" cap="small" dirty="0" smtClean="0">
                <a:effectLst/>
              </a:rPr>
              <a:t> </a:t>
            </a:r>
            <a:r>
              <a:rPr lang="cs-CZ" sz="6600" cap="small" dirty="0">
                <a:effectLst/>
              </a:rPr>
              <a:t>... </a:t>
            </a:r>
            <a:r>
              <a:rPr lang="cs-CZ" sz="6600" b="1" cap="small" dirty="0" smtClean="0">
                <a:effectLst/>
              </a:rPr>
              <a:t>učednictví</a:t>
            </a:r>
            <a:endParaRPr lang="cs-CZ" sz="66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3.9.2017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3818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</a:t>
            </a:r>
            <a:r>
              <a:rPr lang="cs-CZ" sz="2400"/>
              <a:t>, </a:t>
            </a:r>
            <a:r>
              <a:rPr lang="cs-CZ" sz="2400" smtClean="0"/>
              <a:t>3.9.2017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60154" y="2136621"/>
            <a:ext cx="1108287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Kdo Tě v životě ovlivnil – od koho se učíš</a:t>
            </a:r>
            <a:r>
              <a:rPr lang="cs-CZ" sz="3200" dirty="0" smtClean="0"/>
              <a:t>?</a:t>
            </a:r>
          </a:p>
          <a:p>
            <a:endParaRPr lang="cs-CZ" sz="3200" dirty="0"/>
          </a:p>
          <a:p>
            <a:r>
              <a:rPr lang="cs-CZ" sz="3200" dirty="0"/>
              <a:t>Kdo Tě ovlivnil v duchovní oblasti? </a:t>
            </a:r>
          </a:p>
          <a:p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 smtClean="0"/>
              <a:t>PŘÍKLADY TÁHNOU </a:t>
            </a:r>
            <a:r>
              <a:rPr lang="cs-CZ" sz="4400" b="1" cap="small" dirty="0"/>
              <a:t>- ... </a:t>
            </a:r>
            <a:r>
              <a:rPr lang="cs-CZ" sz="4400" b="1" cap="small" dirty="0" smtClean="0"/>
              <a:t>učednictví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90552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</a:t>
            </a:r>
            <a:r>
              <a:rPr lang="cs-CZ" sz="2400"/>
              <a:t>, </a:t>
            </a:r>
            <a:r>
              <a:rPr lang="cs-CZ" sz="2400" smtClean="0"/>
              <a:t>3.9.2017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60154" y="2136621"/>
            <a:ext cx="110828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/>
              <a:t>2. </a:t>
            </a:r>
            <a:r>
              <a:rPr lang="cs-CZ" sz="3200" b="1" dirty="0"/>
              <a:t>Timoteovi 2:</a:t>
            </a:r>
            <a:r>
              <a:rPr lang="cs-CZ" sz="3200" b="1" dirty="0">
                <a:hlinkClick r:id="rId2" action="ppaction://hlinkfile"/>
              </a:rPr>
              <a:t>1</a:t>
            </a:r>
            <a:r>
              <a:rPr lang="cs-CZ" sz="3200" b="1" dirty="0"/>
              <a:t>-6 Synu můj, čerpej sílu z milosti, která je v Kristu Ježíši. </a:t>
            </a:r>
            <a:r>
              <a:rPr lang="cs-CZ" sz="3200" dirty="0">
                <a:hlinkClick r:id="rId3" action="ppaction://hlinkfile"/>
              </a:rPr>
              <a:t>2</a:t>
            </a:r>
            <a:r>
              <a:rPr lang="cs-CZ" sz="3200" dirty="0"/>
              <a:t>  </a:t>
            </a:r>
            <a:r>
              <a:rPr lang="cs-CZ" sz="3200" b="1" dirty="0"/>
              <a:t>Co jsi ode mě slyšel před mnoha svědky, to svěřuj věrným lidem, kteří budou schopni učit zase další. </a:t>
            </a:r>
            <a:r>
              <a:rPr lang="cs-CZ" sz="3200" dirty="0">
                <a:hlinkClick r:id="rId4" action="ppaction://hlinkfile"/>
              </a:rPr>
              <a:t>3</a:t>
            </a:r>
            <a:r>
              <a:rPr lang="cs-CZ" sz="3200" dirty="0"/>
              <a:t>  </a:t>
            </a:r>
            <a:r>
              <a:rPr lang="cs-CZ" sz="3200" b="1" dirty="0"/>
              <a:t>Snášej útrapy jako dobrý voják Ježíše Krista. </a:t>
            </a:r>
            <a:r>
              <a:rPr lang="cs-CZ" sz="3200" dirty="0">
                <a:hlinkClick r:id="rId5" action="ppaction://hlinkfile"/>
              </a:rPr>
              <a:t>4</a:t>
            </a:r>
            <a:r>
              <a:rPr lang="cs-CZ" sz="3200" dirty="0"/>
              <a:t>  </a:t>
            </a:r>
            <a:r>
              <a:rPr lang="cs-CZ" sz="3200" b="1" dirty="0"/>
              <a:t>Nikdo v bojové službě se neplete do civilních záležitostí; jinak by s ním velitel nebyl spokojen. </a:t>
            </a:r>
            <a:r>
              <a:rPr lang="cs-CZ" sz="3200" dirty="0">
                <a:hlinkClick r:id="rId6" action="ppaction://hlinkfile"/>
              </a:rPr>
              <a:t>5</a:t>
            </a:r>
            <a:r>
              <a:rPr lang="cs-CZ" sz="3200" dirty="0"/>
              <a:t>  </a:t>
            </a:r>
            <a:r>
              <a:rPr lang="cs-CZ" sz="3200" b="1" dirty="0"/>
              <a:t>Ani žádný závodník nezíská věnec, nezávodí-li podle pravidel. </a:t>
            </a:r>
            <a:r>
              <a:rPr lang="cs-CZ" sz="3200" dirty="0">
                <a:hlinkClick r:id="rId7" action="ppaction://hlinkfile"/>
              </a:rPr>
              <a:t>6</a:t>
            </a:r>
            <a:r>
              <a:rPr lang="cs-CZ" sz="3200" dirty="0"/>
              <a:t>  </a:t>
            </a:r>
            <a:r>
              <a:rPr lang="cs-CZ" sz="3200" b="1" dirty="0"/>
              <a:t>I rolník musí těžce pracovat předtím, než okusí úrodu.</a:t>
            </a:r>
            <a:r>
              <a:rPr lang="cs-CZ" sz="3200" dirty="0"/>
              <a:t> </a:t>
            </a:r>
          </a:p>
          <a:p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PŘÍKLADY TÁHNOU - ... učednictví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3343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138</TotalTime>
  <Words>397</Words>
  <Application>Microsoft Macintosh PowerPoint</Application>
  <PresentationFormat>Širokoúhlá obrazovka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Corbel</vt:lpstr>
      <vt:lpstr>Helvetica</vt:lpstr>
      <vt:lpstr>Mangal</vt:lpstr>
      <vt:lpstr>Arial</vt:lpstr>
      <vt:lpstr>TF10001006</vt:lpstr>
      <vt:lpstr>Prezentace aplikace PowerPoint</vt:lpstr>
      <vt:lpstr>Prezentace aplikace PowerPoint</vt:lpstr>
      <vt:lpstr>PŘÍKLADY   TÁHNOU   ... učednictví</vt:lpstr>
      <vt:lpstr>Prezentace aplikace PowerPoint</vt:lpstr>
      <vt:lpstr>Prezentace aplikace PowerPoint</vt:lpstr>
      <vt:lpstr>Prezentace aplikace PowerPoint</vt:lpstr>
      <vt:lpstr>PŘÍKLADY   TÁHNOU   ... učednictví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23</cp:revision>
  <dcterms:created xsi:type="dcterms:W3CDTF">2017-05-21T05:45:04Z</dcterms:created>
  <dcterms:modified xsi:type="dcterms:W3CDTF">2017-09-03T06:09:01Z</dcterms:modified>
</cp:coreProperties>
</file>