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63"/>
    <p:restoredTop sz="94700"/>
  </p:normalViewPr>
  <p:slideViewPr>
    <p:cSldViewPr snapToGrid="0" snapToObjects="1">
      <p:cViewPr varScale="1">
        <p:scale>
          <a:sx n="88" d="100"/>
          <a:sy n="88" d="100"/>
        </p:scale>
        <p:origin x="208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sword://CzeCSP/II%20Samuel%201:26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sword://CzeCSP/I%20Samuel%2018:3" TargetMode="External"/><Relationship Id="rId4" Type="http://schemas.openxmlformats.org/officeDocument/2006/relationships/hyperlink" Target="sword://CzeCSP/I%20Samuel%2018:4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sword://CzeCSP/I%20Samuel%2018:2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sword://CzeCSP/I%20Samuel%2019:2" TargetMode="External"/><Relationship Id="rId3" Type="http://schemas.openxmlformats.org/officeDocument/2006/relationships/hyperlink" Target="sword://CzeCSP/I%20Samuel%2019: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sword://CzeCSP/I%20Samuel%2020:3" TargetMode="External"/><Relationship Id="rId4" Type="http://schemas.openxmlformats.org/officeDocument/2006/relationships/hyperlink" Target="sword://CzeCSP/I%20Samuel%2020:4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sword://CzeCSP/I%20Samuel%2020: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sword://CzeCSP/I%20Samuel%2020:32" TargetMode="External"/><Relationship Id="rId4" Type="http://schemas.openxmlformats.org/officeDocument/2006/relationships/hyperlink" Target="sword://CzeCSP/I%20Samuel%2020:3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sword://CzeCSP/I%20Samuel%2020:31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sword://CzeCSP/I%20Samuel%2020:4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Lidé kolem tebe</a:t>
            </a:r>
            <a:r>
              <a:rPr lang="mr-IN" b="1" dirty="0" smtClean="0"/>
              <a:t>…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32351" y="2555391"/>
            <a:ext cx="8689976" cy="1371599"/>
          </a:xfrm>
        </p:spPr>
        <p:txBody>
          <a:bodyPr/>
          <a:lstStyle/>
          <a:p>
            <a:r>
              <a:rPr lang="mr-IN" dirty="0" smtClean="0"/>
              <a:t>…</a:t>
            </a:r>
            <a:r>
              <a:rPr lang="cs-CZ" dirty="0" smtClean="0"/>
              <a:t>Komu jsi vykazatelný???</a:t>
            </a:r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3072983" y="6307111"/>
            <a:ext cx="11509322" cy="1371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None/>
              <a:defRPr sz="2200" kern="1200" cap="all" baseline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Dáša Pospíšilová, 10. 9. 2017, </a:t>
            </a:r>
            <a:r>
              <a:rPr lang="cs-CZ" dirty="0" err="1" smtClean="0"/>
              <a:t>kc</a:t>
            </a:r>
            <a:r>
              <a:rPr lang="cs-CZ" dirty="0" smtClean="0"/>
              <a:t> NADĚJE Bučovice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45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 jak skončilo???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800" b="1" i="1" dirty="0"/>
              <a:t>2.Samuelova 1,25-26: „</a:t>
            </a:r>
            <a:r>
              <a:rPr lang="cs-CZ" sz="2800" i="1" dirty="0"/>
              <a:t>Jak to, že padli hrdinové uprostřed boje, Jonatan leží pobit na tvých návrších? </a:t>
            </a:r>
            <a:r>
              <a:rPr lang="cs-CZ" sz="2800" i="1" dirty="0">
                <a:hlinkClick r:id="rId2" action="ppaction://hlinkfile"/>
              </a:rPr>
              <a:t>26</a:t>
            </a:r>
            <a:r>
              <a:rPr lang="cs-CZ" sz="2800" i="1" dirty="0"/>
              <a:t>  Je mi úzko kvůli tobě, můj bratře Jonatane, byl jsi mi velmi milý. </a:t>
            </a:r>
            <a:r>
              <a:rPr lang="cs-CZ" sz="2800" b="1" i="1" dirty="0"/>
              <a:t>Tvá láska byla pro mě podivuhodnější nežli láska žen.“</a:t>
            </a:r>
            <a:endParaRPr lang="cs-CZ" sz="2800" b="1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8359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příklady v bibli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Mojžíš &amp; </a:t>
            </a:r>
            <a:r>
              <a:rPr lang="cs-CZ" sz="2800" dirty="0" err="1" smtClean="0"/>
              <a:t>jozue</a:t>
            </a:r>
            <a:endParaRPr lang="cs-CZ" sz="2800" dirty="0" smtClean="0"/>
          </a:p>
          <a:p>
            <a:r>
              <a:rPr lang="cs-CZ" sz="2800" dirty="0" err="1" smtClean="0"/>
              <a:t>Elijáš</a:t>
            </a:r>
            <a:r>
              <a:rPr lang="cs-CZ" sz="2800" dirty="0" smtClean="0"/>
              <a:t> </a:t>
            </a:r>
            <a:r>
              <a:rPr lang="cs-CZ" sz="2800" dirty="0"/>
              <a:t>&amp; </a:t>
            </a:r>
            <a:r>
              <a:rPr lang="cs-CZ" sz="2800" dirty="0" err="1" smtClean="0"/>
              <a:t>elizeus</a:t>
            </a:r>
            <a:endParaRPr lang="cs-CZ" sz="2800" dirty="0" smtClean="0"/>
          </a:p>
          <a:p>
            <a:r>
              <a:rPr lang="cs-CZ" sz="2800" dirty="0" smtClean="0"/>
              <a:t>Barnabáš </a:t>
            </a:r>
            <a:r>
              <a:rPr lang="cs-CZ" sz="2800" dirty="0"/>
              <a:t>&amp; </a:t>
            </a:r>
            <a:r>
              <a:rPr lang="cs-CZ" sz="2800" dirty="0" err="1" smtClean="0"/>
              <a:t>pavel</a:t>
            </a:r>
            <a:endParaRPr lang="cs-CZ" sz="2800" dirty="0" smtClean="0"/>
          </a:p>
          <a:p>
            <a:r>
              <a:rPr lang="cs-CZ" sz="2800" dirty="0" smtClean="0"/>
              <a:t>Pavel &amp; Timoteus</a:t>
            </a:r>
          </a:p>
          <a:p>
            <a:r>
              <a:rPr lang="cs-CZ" sz="2800" dirty="0" smtClean="0"/>
              <a:t>Pavel </a:t>
            </a:r>
            <a:r>
              <a:rPr lang="cs-CZ" sz="2800" dirty="0"/>
              <a:t>&amp; </a:t>
            </a:r>
            <a:r>
              <a:rPr lang="cs-CZ" sz="2800" dirty="0" err="1" smtClean="0"/>
              <a:t>sílas</a:t>
            </a:r>
            <a:endParaRPr lang="cs-CZ" sz="2800" dirty="0" smtClean="0"/>
          </a:p>
          <a:p>
            <a:r>
              <a:rPr lang="cs-CZ" sz="2800" dirty="0" smtClean="0"/>
              <a:t>I ježíš posílal učedníky po dvou </a:t>
            </a:r>
            <a:r>
              <a:rPr lang="cs-CZ" sz="2800" dirty="0" smtClean="0">
                <a:sym typeface="Wingdings"/>
              </a:rPr>
              <a:t></a:t>
            </a:r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908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Jaký je tvůj příběh???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Kdo je můj </a:t>
            </a:r>
            <a:r>
              <a:rPr lang="cs-CZ" sz="2800" dirty="0" err="1" smtClean="0"/>
              <a:t>jonatan</a:t>
            </a:r>
            <a:r>
              <a:rPr lang="cs-CZ" sz="2800" dirty="0" smtClean="0"/>
              <a:t>?</a:t>
            </a:r>
          </a:p>
          <a:p>
            <a:r>
              <a:rPr lang="cs-CZ" sz="2800" dirty="0" smtClean="0"/>
              <a:t>Pro koho jsem </a:t>
            </a:r>
            <a:r>
              <a:rPr lang="cs-CZ" sz="2800" dirty="0" err="1" smtClean="0"/>
              <a:t>davidem</a:t>
            </a:r>
            <a:r>
              <a:rPr lang="cs-CZ" sz="2800" dirty="0" smtClean="0"/>
              <a:t>?</a:t>
            </a:r>
          </a:p>
          <a:p>
            <a:r>
              <a:rPr lang="cs-CZ" sz="2800" b="1" i="1" dirty="0"/>
              <a:t>2.Tim.2, 2</a:t>
            </a:r>
            <a:r>
              <a:rPr lang="cs-CZ" sz="2800" i="1" dirty="0"/>
              <a:t>: „Co jsi ode mne slyšel před mnohými svědky, to svěř věrným lidem, kteří budou schopni vyučit také jiné.“</a:t>
            </a:r>
            <a:endParaRPr lang="cs-CZ" sz="2800" dirty="0"/>
          </a:p>
          <a:p>
            <a:r>
              <a:rPr lang="cs-CZ" sz="2800" i="1" dirty="0" smtClean="0"/>
              <a:t>SPŽ</a:t>
            </a:r>
            <a:r>
              <a:rPr lang="mr-IN" sz="2800" i="1" dirty="0" smtClean="0"/>
              <a:t>…</a:t>
            </a:r>
            <a:r>
              <a:rPr lang="cs-CZ" sz="2800" i="1" dirty="0"/>
              <a:t> 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1411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Aplikace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784740" cy="3424107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Pokud nemáš </a:t>
            </a:r>
            <a:r>
              <a:rPr lang="cs-CZ" sz="2800" dirty="0" smtClean="0"/>
              <a:t>žádného </a:t>
            </a:r>
            <a:r>
              <a:rPr lang="cs-CZ" sz="2800" dirty="0" err="1" smtClean="0"/>
              <a:t>davida</a:t>
            </a:r>
            <a:r>
              <a:rPr lang="cs-CZ" sz="2800" dirty="0" smtClean="0"/>
              <a:t> a nejsi nikomu </a:t>
            </a:r>
            <a:r>
              <a:rPr lang="cs-CZ" sz="2800" dirty="0" err="1" smtClean="0"/>
              <a:t>jonatANem</a:t>
            </a:r>
            <a:r>
              <a:rPr lang="mr-IN" sz="2800" dirty="0" smtClean="0"/>
              <a:t>…</a:t>
            </a:r>
            <a:endParaRPr lang="cs-CZ" sz="2800" dirty="0" smtClean="0"/>
          </a:p>
          <a:p>
            <a:r>
              <a:rPr lang="cs-CZ" sz="2800" dirty="0" smtClean="0"/>
              <a:t>Modli se, hledej, dívej se kolem sebe, </a:t>
            </a:r>
            <a:r>
              <a:rPr lang="cs-CZ" sz="2800" b="1" dirty="0" smtClean="0"/>
              <a:t>je boží vůlí, abys nebyl sám!</a:t>
            </a:r>
          </a:p>
          <a:p>
            <a:r>
              <a:rPr lang="cs-CZ" sz="2800" dirty="0" smtClean="0"/>
              <a:t>Nabídni sám sebe, </a:t>
            </a:r>
            <a:r>
              <a:rPr lang="cs-CZ" sz="2800" b="1" dirty="0" smtClean="0"/>
              <a:t>nechtěj jenom brát </a:t>
            </a:r>
          </a:p>
          <a:p>
            <a:r>
              <a:rPr lang="cs-CZ" sz="2800" dirty="0" smtClean="0"/>
              <a:t>SNAŽ SE </a:t>
            </a:r>
            <a:r>
              <a:rPr lang="cs-CZ" sz="2800" b="1" dirty="0" smtClean="0"/>
              <a:t>BÝT VZOREM</a:t>
            </a:r>
            <a:r>
              <a:rPr lang="cs-CZ" sz="2800" dirty="0" smtClean="0"/>
              <a:t>, </a:t>
            </a:r>
            <a:r>
              <a:rPr lang="cs-CZ" sz="2800" b="1" dirty="0" smtClean="0"/>
              <a:t>JONATAN SI TĚ NAJDE!!!</a:t>
            </a:r>
          </a:p>
          <a:p>
            <a:r>
              <a:rPr lang="cs-CZ" sz="2800" dirty="0" smtClean="0"/>
              <a:t>Chceš-li žít, </a:t>
            </a:r>
            <a:r>
              <a:rPr lang="cs-CZ" sz="2800" b="1" dirty="0" smtClean="0"/>
              <a:t>bez přítele to nejde!!!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77524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Jaké by to bylo kdyby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Jak by vypadal tvůj život, kdybys ho vždycky mohl s někým sdílet???</a:t>
            </a:r>
          </a:p>
          <a:p>
            <a:r>
              <a:rPr lang="cs-CZ" sz="2800" dirty="0" smtClean="0"/>
              <a:t>Jak by vypadala církev, kde bychom vždycky byli jeden pro druhého</a:t>
            </a:r>
          </a:p>
          <a:p>
            <a:r>
              <a:rPr lang="cs-CZ" sz="2800" dirty="0" smtClean="0"/>
              <a:t>Jak by vypadal svět kolem nás, kdyby se lidé vydávali jeden druhému, jednali nesobecky a žili jeden pro druhého???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5487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Rozhodnutí je na tobě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013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Lidé kolem nás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Jsme Bytosti „vztahové“ (není dobré, aby byl člověk sám!)</a:t>
            </a:r>
          </a:p>
          <a:p>
            <a:r>
              <a:rPr lang="cs-CZ" sz="2800" dirty="0" smtClean="0">
                <a:sym typeface="Wingdings"/>
              </a:rPr>
              <a:t>Jsme „neviditelní“ nebo přehlížíme</a:t>
            </a:r>
          </a:p>
          <a:p>
            <a:r>
              <a:rPr lang="cs-CZ" sz="2800" dirty="0" smtClean="0">
                <a:sym typeface="Wingdings"/>
              </a:rPr>
              <a:t>Vždy máme vliv nebo jsme ovlivňováni</a:t>
            </a:r>
          </a:p>
          <a:p>
            <a:r>
              <a:rPr lang="cs-CZ" sz="2800" dirty="0" smtClean="0">
                <a:sym typeface="Wingdings"/>
              </a:rPr>
              <a:t>Musíme to řešit!!!</a:t>
            </a:r>
            <a:endParaRPr lang="cs-CZ" sz="2800" dirty="0">
              <a:sym typeface="Wingdings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21482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8843" y="123842"/>
            <a:ext cx="10364451" cy="1596177"/>
          </a:xfrm>
        </p:spPr>
        <p:txBody>
          <a:bodyPr/>
          <a:lstStyle/>
          <a:p>
            <a:r>
              <a:rPr lang="cs-CZ" b="1" dirty="0" smtClean="0"/>
              <a:t>Já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08843" y="1416605"/>
            <a:ext cx="10363826" cy="3424107"/>
          </a:xfrm>
        </p:spPr>
        <p:txBody>
          <a:bodyPr>
            <a:noAutofit/>
          </a:bodyPr>
          <a:lstStyle/>
          <a:p>
            <a:r>
              <a:rPr lang="cs-CZ" sz="2400" dirty="0" smtClean="0"/>
              <a:t>A moji blízcí</a:t>
            </a:r>
            <a:r>
              <a:rPr lang="mr-IN" sz="2400" dirty="0" smtClean="0"/>
              <a:t>…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b="1" i="1" dirty="0"/>
              <a:t>Přísloví</a:t>
            </a:r>
            <a:r>
              <a:rPr lang="cs-CZ" sz="2400" i="1" dirty="0"/>
              <a:t> </a:t>
            </a:r>
            <a:r>
              <a:rPr lang="cs-CZ" sz="2400" b="1" i="1" dirty="0"/>
              <a:t>27, 17: „</a:t>
            </a:r>
            <a:r>
              <a:rPr lang="cs-CZ" sz="2400" i="1" dirty="0"/>
              <a:t>Železo se brousí železem, tak přítel brousí svého přítele.“ (B21)</a:t>
            </a:r>
            <a:endParaRPr lang="cs-CZ" sz="2400" dirty="0"/>
          </a:p>
          <a:p>
            <a:r>
              <a:rPr lang="cs-CZ" sz="2400" dirty="0"/>
              <a:t>„Jako</a:t>
            </a:r>
            <a:r>
              <a:rPr lang="cs-CZ" sz="2400" i="1" dirty="0"/>
              <a:t> se železo ostří železem, tak člověk ostří tvář svého bližního.“ (CSP</a:t>
            </a:r>
            <a:r>
              <a:rPr lang="cs-CZ" sz="2400" i="1" dirty="0" smtClean="0"/>
              <a:t>)</a:t>
            </a:r>
          </a:p>
          <a:p>
            <a:endParaRPr lang="cs-CZ" sz="2400" dirty="0"/>
          </a:p>
          <a:p>
            <a:r>
              <a:rPr lang="cs-CZ" sz="2400" dirty="0" smtClean="0"/>
              <a:t>s kým sdílíš své radosti a starosti???</a:t>
            </a:r>
            <a:r>
              <a:rPr lang="cs-CZ" sz="2400" b="1" dirty="0"/>
              <a:t> </a:t>
            </a:r>
            <a:endParaRPr lang="cs-CZ" sz="2400" b="1" dirty="0" smtClean="0"/>
          </a:p>
          <a:p>
            <a:r>
              <a:rPr lang="cs-CZ" sz="2400" dirty="0" smtClean="0"/>
              <a:t>Jsi někomu vykazatelný???</a:t>
            </a:r>
          </a:p>
          <a:p>
            <a:r>
              <a:rPr lang="cs-CZ" sz="2400" dirty="0" smtClean="0"/>
              <a:t>Máš blízkého přítele???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533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Biblický příklad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4400" y="1416605"/>
            <a:ext cx="10363826" cy="3424107"/>
          </a:xfrm>
        </p:spPr>
        <p:txBody>
          <a:bodyPr>
            <a:noAutofit/>
          </a:bodyPr>
          <a:lstStyle/>
          <a:p>
            <a:endParaRPr lang="cs-CZ" sz="2800" dirty="0"/>
          </a:p>
          <a:p>
            <a:r>
              <a:rPr lang="cs-CZ" sz="2800" b="1" i="1" dirty="0"/>
              <a:t>1.Samuelova 18, 1-4:</a:t>
            </a:r>
            <a:r>
              <a:rPr lang="cs-CZ" sz="2800" b="1" dirty="0"/>
              <a:t> </a:t>
            </a:r>
            <a:r>
              <a:rPr lang="cs-CZ" sz="2800" dirty="0"/>
              <a:t>„</a:t>
            </a:r>
            <a:r>
              <a:rPr lang="cs-CZ" sz="2800" i="1" dirty="0"/>
              <a:t>Stalo se, že </a:t>
            </a:r>
            <a:r>
              <a:rPr lang="cs-CZ" sz="2800" b="1" i="1" dirty="0"/>
              <a:t>když David domluvil se Saulem, Jonatánova duše se spojila s duší Davidovou.</a:t>
            </a:r>
            <a:r>
              <a:rPr lang="cs-CZ" sz="2800" i="1" dirty="0"/>
              <a:t> Jonatan si ho </a:t>
            </a:r>
            <a:r>
              <a:rPr lang="cs-CZ" sz="2800" b="1" i="1" dirty="0"/>
              <a:t>zamiloval jako sebe sama</a:t>
            </a:r>
            <a:r>
              <a:rPr lang="cs-CZ" sz="2800" i="1" dirty="0"/>
              <a:t>. </a:t>
            </a:r>
            <a:r>
              <a:rPr lang="cs-CZ" sz="2800" i="1" dirty="0">
                <a:hlinkClick r:id="rId2" action="ppaction://hlinkfile"/>
              </a:rPr>
              <a:t>2</a:t>
            </a:r>
            <a:r>
              <a:rPr lang="cs-CZ" sz="2800" i="1" dirty="0"/>
              <a:t>  Saul ho v onen den přijal do služby a nedovolil mu vrátit se do domu jeho otce. </a:t>
            </a:r>
            <a:r>
              <a:rPr lang="cs-CZ" sz="2800" i="1" dirty="0">
                <a:hlinkClick r:id="rId3" action="ppaction://hlinkfile"/>
              </a:rPr>
              <a:t>3</a:t>
            </a:r>
            <a:r>
              <a:rPr lang="cs-CZ" sz="2800" i="1" dirty="0"/>
              <a:t>  Jonatan uzavřel s Davidem smlouvu, protože ho miloval jako sám sebe. </a:t>
            </a:r>
            <a:r>
              <a:rPr lang="cs-CZ" sz="2800" i="1" dirty="0">
                <a:hlinkClick r:id="rId4" action="ppaction://hlinkfile"/>
              </a:rPr>
              <a:t>4</a:t>
            </a:r>
            <a:r>
              <a:rPr lang="cs-CZ" sz="2800" i="1" dirty="0"/>
              <a:t>  Pak si Jonatan </a:t>
            </a:r>
            <a:r>
              <a:rPr lang="cs-CZ" sz="2800" b="1" i="1" dirty="0"/>
              <a:t>svlékl roucho, </a:t>
            </a:r>
            <a:r>
              <a:rPr lang="cs-CZ" sz="2800" i="1" dirty="0"/>
              <a:t>které měl na sobě, </a:t>
            </a:r>
            <a:r>
              <a:rPr lang="cs-CZ" sz="2800" b="1" i="1" dirty="0"/>
              <a:t>a dal </a:t>
            </a:r>
            <a:r>
              <a:rPr lang="cs-CZ" sz="2800" i="1" dirty="0"/>
              <a:t>ho Davidovi. </a:t>
            </a:r>
            <a:r>
              <a:rPr lang="cs-CZ" sz="2800" b="1" i="1" dirty="0"/>
              <a:t>Dal mu také </a:t>
            </a:r>
            <a:r>
              <a:rPr lang="cs-CZ" sz="2800" i="1" dirty="0"/>
              <a:t>své </a:t>
            </a:r>
            <a:r>
              <a:rPr lang="cs-CZ" sz="2800" b="1" i="1" dirty="0"/>
              <a:t>odění, svůj meč i luk a svůj pás</a:t>
            </a:r>
            <a:r>
              <a:rPr lang="cs-CZ" sz="2800" b="1" i="1" dirty="0" smtClean="0"/>
              <a:t>.“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55035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Jaké bylo jejich přátelství???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Jonatan „přilnul celou duší“ </a:t>
            </a:r>
            <a:r>
              <a:rPr lang="mr-IN" sz="2800" dirty="0" smtClean="0"/>
              <a:t>–</a:t>
            </a:r>
            <a:r>
              <a:rPr lang="cs-CZ" sz="2800" dirty="0" smtClean="0"/>
              <a:t> „přeskočila jiskra“</a:t>
            </a:r>
          </a:p>
          <a:p>
            <a:r>
              <a:rPr lang="cs-CZ" sz="2800" dirty="0" smtClean="0"/>
              <a:t>Uzavřeli spolu smlouvu</a:t>
            </a:r>
          </a:p>
          <a:p>
            <a:r>
              <a:rPr lang="cs-CZ" sz="2800" dirty="0" smtClean="0"/>
              <a:t>Miloval ho jako sám sebe</a:t>
            </a:r>
          </a:p>
          <a:p>
            <a:r>
              <a:rPr lang="cs-CZ" sz="2800" dirty="0" smtClean="0"/>
              <a:t>Svlékl své roucho- „Odhalil se“</a:t>
            </a:r>
          </a:p>
          <a:p>
            <a:r>
              <a:rPr lang="cs-CZ" sz="2800" dirty="0" smtClean="0"/>
              <a:t>Dal mu svůj meč, luk i pás- „odzbrojil se“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19501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se jejich přátelství vyvíjelo</a:t>
            </a:r>
            <a:r>
              <a:rPr lang="mr-IN" b="1" dirty="0" smtClean="0"/>
              <a:t>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5" y="1812456"/>
            <a:ext cx="10363826" cy="3424107"/>
          </a:xfrm>
        </p:spPr>
        <p:txBody>
          <a:bodyPr>
            <a:noAutofit/>
          </a:bodyPr>
          <a:lstStyle/>
          <a:p>
            <a:r>
              <a:rPr lang="cs-CZ" sz="2800" b="1" i="1" dirty="0"/>
              <a:t>1.Samuelova 19, 1-4:</a:t>
            </a:r>
            <a:r>
              <a:rPr lang="cs-CZ" sz="2800" i="1" dirty="0"/>
              <a:t> „Saul řekl svému synu Jonatanovi a všem svým otrokům, aby Davida usmrtili. Ale Saulův syn Jonatan si Davida velmi oblíbil. </a:t>
            </a:r>
            <a:r>
              <a:rPr lang="cs-CZ" sz="2800" i="1" dirty="0">
                <a:hlinkClick r:id="rId2" action="ppaction://hlinkfile"/>
              </a:rPr>
              <a:t>2</a:t>
            </a:r>
            <a:r>
              <a:rPr lang="cs-CZ" sz="2800" i="1" dirty="0"/>
              <a:t>  Jonatan Davidovi oznámil: Můj otec Saul tě chce usmrtit. Tak se měj ráno na pozoru; zůstaň v úkrytu, ať jsi schovaný. </a:t>
            </a:r>
            <a:r>
              <a:rPr lang="cs-CZ" sz="2800" i="1" dirty="0">
                <a:hlinkClick r:id="rId3" action="ppaction://hlinkfile"/>
              </a:rPr>
              <a:t>3</a:t>
            </a:r>
            <a:r>
              <a:rPr lang="cs-CZ" sz="2800" i="1" dirty="0"/>
              <a:t>  Vyjdu a postavím se vedle svého otce na poli, kde budeš. Promluvím o tobě s otcem, a když </a:t>
            </a:r>
            <a:r>
              <a:rPr lang="cs-CZ" sz="2800" dirty="0"/>
              <a:t>ně</a:t>
            </a:r>
            <a:r>
              <a:rPr lang="cs-CZ" sz="2800" i="1" dirty="0"/>
              <a:t>co zjistím, oznámím ti to. 4 </a:t>
            </a:r>
            <a:r>
              <a:rPr lang="cs-CZ" sz="2800" b="1" i="1" dirty="0"/>
              <a:t>Jonatan mluvil se svým otcem Saulem v Davidův prospěch</a:t>
            </a:r>
            <a:r>
              <a:rPr lang="cs-CZ" sz="2800" i="1" dirty="0" smtClean="0"/>
              <a:t>…“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681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4741" y="-506629"/>
            <a:ext cx="10364451" cy="1596177"/>
          </a:xfrm>
        </p:spPr>
        <p:txBody>
          <a:bodyPr/>
          <a:lstStyle/>
          <a:p>
            <a:r>
              <a:rPr lang="mr-IN" dirty="0" smtClean="0"/>
              <a:t>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88436" y="584478"/>
            <a:ext cx="10363826" cy="3424107"/>
          </a:xfrm>
        </p:spPr>
        <p:txBody>
          <a:bodyPr>
            <a:noAutofit/>
          </a:bodyPr>
          <a:lstStyle/>
          <a:p>
            <a:r>
              <a:rPr lang="cs-CZ" sz="2800" b="1" i="1" dirty="0"/>
              <a:t>1.Samuelova 20, 1-4: </a:t>
            </a:r>
            <a:r>
              <a:rPr lang="cs-CZ" sz="2800" i="1" dirty="0"/>
              <a:t>„David utekl z </a:t>
            </a:r>
            <a:r>
              <a:rPr lang="cs-CZ" sz="2800" i="1" dirty="0" err="1"/>
              <a:t>Nájótu</a:t>
            </a:r>
            <a:r>
              <a:rPr lang="cs-CZ" sz="2800" i="1" dirty="0"/>
              <a:t> u Rámy, přišel za Jonatanem a zeptal se: Co jsem udělal? Jaká </a:t>
            </a:r>
            <a:r>
              <a:rPr lang="cs-CZ" sz="2800" dirty="0"/>
              <a:t>je</a:t>
            </a:r>
            <a:r>
              <a:rPr lang="cs-CZ" sz="2800" i="1" dirty="0"/>
              <a:t> má vina a jaký </a:t>
            </a:r>
            <a:r>
              <a:rPr lang="cs-CZ" sz="2800" dirty="0"/>
              <a:t>je</a:t>
            </a:r>
            <a:r>
              <a:rPr lang="cs-CZ" sz="2800" i="1" dirty="0"/>
              <a:t> můj hřích vůči tvému otci, že usiluje o můj život? </a:t>
            </a:r>
            <a:r>
              <a:rPr lang="cs-CZ" sz="2800" i="1" dirty="0">
                <a:hlinkClick r:id="rId2" action="ppaction://hlinkfile"/>
              </a:rPr>
              <a:t>2</a:t>
            </a:r>
            <a:r>
              <a:rPr lang="cs-CZ" sz="2800" i="1" dirty="0"/>
              <a:t>  Odpověděl mu: Ať je to </a:t>
            </a:r>
            <a:r>
              <a:rPr lang="cs-CZ" sz="2800" dirty="0"/>
              <a:t>od tebe</a:t>
            </a:r>
            <a:r>
              <a:rPr lang="cs-CZ" sz="2800" i="1" dirty="0"/>
              <a:t> vzdáleno, nezemřeš. Podívej, můj otec neudělá nic velkého ani malého, aniž by mi </a:t>
            </a:r>
            <a:r>
              <a:rPr lang="cs-CZ" sz="2800" dirty="0"/>
              <a:t>to</a:t>
            </a:r>
            <a:r>
              <a:rPr lang="cs-CZ" sz="2800" i="1" dirty="0"/>
              <a:t> prozradil. Proč by můj otec něco takového přede mnou skrýval? Není tomu </a:t>
            </a:r>
            <a:r>
              <a:rPr lang="cs-CZ" sz="2800" dirty="0"/>
              <a:t>tak</a:t>
            </a:r>
            <a:r>
              <a:rPr lang="cs-CZ" sz="2800" i="1" dirty="0"/>
              <a:t>. </a:t>
            </a:r>
            <a:r>
              <a:rPr lang="cs-CZ" sz="2800" i="1" dirty="0">
                <a:hlinkClick r:id="rId3" action="ppaction://hlinkfile"/>
              </a:rPr>
              <a:t>3</a:t>
            </a:r>
            <a:r>
              <a:rPr lang="cs-CZ" sz="2800" i="1" dirty="0"/>
              <a:t>  David se ještě zapřísahal: Tvůj otec dobře ví, že jsem ⌈nalezl milost ve tvých očích⌉ a řekl si: Ať se to Jonatan nedozví, jinak se bude trápit. Avšak </a:t>
            </a:r>
            <a:r>
              <a:rPr lang="cs-CZ" sz="2800" dirty="0"/>
              <a:t>jakože</a:t>
            </a:r>
            <a:r>
              <a:rPr lang="cs-CZ" sz="2800" i="1" dirty="0"/>
              <a:t> živ </a:t>
            </a:r>
            <a:r>
              <a:rPr lang="cs-CZ" sz="2800" dirty="0"/>
              <a:t>je</a:t>
            </a:r>
            <a:r>
              <a:rPr lang="cs-CZ" sz="2800" i="1" dirty="0"/>
              <a:t> Hospodin a </a:t>
            </a:r>
            <a:r>
              <a:rPr lang="cs-CZ" sz="2800" dirty="0"/>
              <a:t>jakože</a:t>
            </a:r>
            <a:r>
              <a:rPr lang="cs-CZ" sz="2800" i="1" dirty="0"/>
              <a:t> živ </a:t>
            </a:r>
            <a:r>
              <a:rPr lang="cs-CZ" sz="2800" dirty="0"/>
              <a:t>jsi</a:t>
            </a:r>
            <a:r>
              <a:rPr lang="cs-CZ" sz="2800" i="1" dirty="0"/>
              <a:t> ty, jen krok </a:t>
            </a:r>
            <a:r>
              <a:rPr lang="cs-CZ" sz="2800" dirty="0"/>
              <a:t>je</a:t>
            </a:r>
            <a:r>
              <a:rPr lang="cs-CZ" sz="2800" i="1" dirty="0"/>
              <a:t> mezi mnou a smrtí. </a:t>
            </a:r>
            <a:r>
              <a:rPr lang="cs-CZ" sz="2800" i="1" dirty="0">
                <a:hlinkClick r:id="rId4" action="ppaction://hlinkfile"/>
              </a:rPr>
              <a:t>4</a:t>
            </a:r>
            <a:r>
              <a:rPr lang="cs-CZ" sz="2800" i="1" dirty="0"/>
              <a:t>  </a:t>
            </a:r>
            <a:r>
              <a:rPr lang="cs-CZ" sz="2800" b="1" i="1" dirty="0"/>
              <a:t>Jonatan Davidovi pověděl: Cokoliv řekneš, </a:t>
            </a:r>
            <a:r>
              <a:rPr lang="cs-CZ" sz="2800" b="1" dirty="0"/>
              <a:t>to</a:t>
            </a:r>
            <a:r>
              <a:rPr lang="cs-CZ" sz="2800" b="1" i="1" dirty="0"/>
              <a:t> pro tebe udělám.“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7562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/>
          <a:lstStyle/>
          <a:p>
            <a:r>
              <a:rPr lang="mr-IN" dirty="0" smtClean="0"/>
              <a:t>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1180844"/>
            <a:ext cx="10363826" cy="3424107"/>
          </a:xfrm>
        </p:spPr>
        <p:txBody>
          <a:bodyPr>
            <a:noAutofit/>
          </a:bodyPr>
          <a:lstStyle/>
          <a:p>
            <a:r>
              <a:rPr lang="cs-CZ" sz="2800" b="1" i="1" dirty="0"/>
              <a:t>1.Samuelova 20, 30-33: </a:t>
            </a:r>
            <a:r>
              <a:rPr lang="cs-CZ" sz="2800" i="1" dirty="0"/>
              <a:t>„Saul vzplál proti Jonatanovi hněvem a řekl mu: Ty synu zvrácené odbojnice. </a:t>
            </a:r>
            <a:r>
              <a:rPr lang="cs-CZ" sz="2800" b="1" i="1" dirty="0"/>
              <a:t>Vždyť jsem to věděl, že je ti milý syn Jišajův, ke tvé hanbě a k hanbě nahoty tvé matky.</a:t>
            </a:r>
            <a:r>
              <a:rPr lang="cs-CZ" sz="2800" i="1" dirty="0"/>
              <a:t> </a:t>
            </a:r>
            <a:r>
              <a:rPr lang="cs-CZ" sz="2800" i="1" dirty="0">
                <a:hlinkClick r:id="rId2" action="ppaction://hlinkfile"/>
              </a:rPr>
              <a:t>31</a:t>
            </a:r>
            <a:r>
              <a:rPr lang="cs-CZ" sz="2800" i="1" dirty="0"/>
              <a:t>  Vždyť po všechny dny, co bude syn Jišajův živ na zemi, nebudeš pevně stát ty ani tvé království. Teď pošli a doveď ho ke mně, protože je synem smrti. </a:t>
            </a:r>
            <a:r>
              <a:rPr lang="cs-CZ" sz="2800" i="1" dirty="0" smtClean="0">
                <a:hlinkClick r:id="rId3" action="ppaction://hlinkfile"/>
              </a:rPr>
              <a:t>32</a:t>
            </a:r>
            <a:r>
              <a:rPr lang="cs-CZ" sz="2800" i="1" dirty="0"/>
              <a:t>  Jonatan odpověděl svému otci Saulovi a řekl mu: Proč by měl být usmrcen? Co provedl? </a:t>
            </a:r>
            <a:r>
              <a:rPr lang="cs-CZ" sz="2800" i="1" dirty="0">
                <a:hlinkClick r:id="rId4" action="ppaction://hlinkfile"/>
              </a:rPr>
              <a:t>33</a:t>
            </a:r>
            <a:r>
              <a:rPr lang="cs-CZ" sz="2800" i="1" dirty="0"/>
              <a:t>  Saul po něm vrhl kopí, aby ho probodl. A tak </a:t>
            </a:r>
            <a:r>
              <a:rPr lang="cs-CZ" sz="2800" b="1" i="1" dirty="0"/>
              <a:t>Jonatan poznal, že jeho otec je rozhodnut Davida usmrtit.“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4204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149" y="161317"/>
            <a:ext cx="10364451" cy="1596177"/>
          </a:xfrm>
        </p:spPr>
        <p:txBody>
          <a:bodyPr/>
          <a:lstStyle/>
          <a:p>
            <a:r>
              <a:rPr lang="mr-IN" dirty="0" smtClean="0"/>
              <a:t>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149" y="1971676"/>
            <a:ext cx="10363826" cy="3424107"/>
          </a:xfrm>
        </p:spPr>
        <p:txBody>
          <a:bodyPr>
            <a:noAutofit/>
          </a:bodyPr>
          <a:lstStyle/>
          <a:p>
            <a:endParaRPr lang="cs-CZ" sz="2800" dirty="0"/>
          </a:p>
          <a:p>
            <a:r>
              <a:rPr lang="cs-CZ" sz="2800" b="1" i="1" dirty="0"/>
              <a:t>1.Samuelova 20, 41-42: </a:t>
            </a:r>
            <a:r>
              <a:rPr lang="cs-CZ" sz="2800" i="1" dirty="0"/>
              <a:t>„Když služebník odešel, David vstal zpoza hromady, padl tváří k zemi a třikrát se poklonil. Jeden druhého políbili a jeden jako druhý </a:t>
            </a:r>
            <a:r>
              <a:rPr lang="cs-CZ" sz="2800" b="1" i="1" dirty="0"/>
              <a:t>plakali, ale David víc.</a:t>
            </a:r>
            <a:r>
              <a:rPr lang="cs-CZ" sz="2800" i="1" dirty="0"/>
              <a:t> </a:t>
            </a:r>
            <a:r>
              <a:rPr lang="cs-CZ" sz="2800" i="1" dirty="0">
                <a:hlinkClick r:id="rId2" action="ppaction://hlinkfile"/>
              </a:rPr>
              <a:t>42</a:t>
            </a:r>
            <a:r>
              <a:rPr lang="cs-CZ" sz="2800" i="1" dirty="0"/>
              <a:t>  Jonatan řekl Davidovi: Jdi v pokoji, protože jsme si my dva přísahali v Hospodinově jménu slovy: Hospodin budiž svědkem mezi mnou a tebou i mezi potomstvem mým a tvým až navěky.“</a:t>
            </a:r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61021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662</TotalTime>
  <Words>428</Words>
  <Application>Microsoft Macintosh PowerPoint</Application>
  <PresentationFormat>Širokoúhlá obrazovka</PresentationFormat>
  <Paragraphs>60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Mangal</vt:lpstr>
      <vt:lpstr>Tw Cen MT</vt:lpstr>
      <vt:lpstr>Wingdings</vt:lpstr>
      <vt:lpstr>Arial</vt:lpstr>
      <vt:lpstr>Kapka</vt:lpstr>
      <vt:lpstr>Lidé kolem tebe…  </vt:lpstr>
      <vt:lpstr>Lidé kolem nás…</vt:lpstr>
      <vt:lpstr>Já…</vt:lpstr>
      <vt:lpstr>Biblický příklad…</vt:lpstr>
      <vt:lpstr>Jaké bylo jejich přátelství???</vt:lpstr>
      <vt:lpstr>Jak se jejich přátelství vyvíjelo…</vt:lpstr>
      <vt:lpstr>…</vt:lpstr>
      <vt:lpstr>…</vt:lpstr>
      <vt:lpstr>…</vt:lpstr>
      <vt:lpstr>A jak skončilo???</vt:lpstr>
      <vt:lpstr>Další příklady v bibli…</vt:lpstr>
      <vt:lpstr>Jaký je tvůj příběh???</vt:lpstr>
      <vt:lpstr> Aplikace…</vt:lpstr>
      <vt:lpstr>Jaké by to bylo kdyby…</vt:lpstr>
      <vt:lpstr>Rozhodnutí je na tobě…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Lidé kolem tebe…  </dc:title>
  <dc:creator>Dasa Posp</dc:creator>
  <cp:lastModifiedBy>Jirka Pospíšil</cp:lastModifiedBy>
  <cp:revision>14</cp:revision>
  <dcterms:created xsi:type="dcterms:W3CDTF">2017-09-09T08:33:06Z</dcterms:created>
  <dcterms:modified xsi:type="dcterms:W3CDTF">2017-09-11T05:56:36Z</dcterms:modified>
</cp:coreProperties>
</file>