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0" r:id="rId3"/>
    <p:sldId id="257" r:id="rId4"/>
    <p:sldId id="281" r:id="rId5"/>
    <p:sldId id="300" r:id="rId6"/>
    <p:sldId id="306" r:id="rId7"/>
    <p:sldId id="307" r:id="rId8"/>
    <p:sldId id="308" r:id="rId9"/>
    <p:sldId id="309" r:id="rId10"/>
    <p:sldId id="310" r:id="rId11"/>
    <p:sldId id="311" r:id="rId12"/>
    <p:sldId id="312" r:id="rId13"/>
    <p:sldId id="314" r:id="rId14"/>
    <p:sldId id="315" r:id="rId15"/>
    <p:sldId id="316" r:id="rId16"/>
    <p:sldId id="258" r:id="rId17"/>
    <p:sldId id="304" r:id="rId18"/>
    <p:sldId id="317" r:id="rId19"/>
    <p:sldId id="318" r:id="rId20"/>
    <p:sldId id="319" r:id="rId21"/>
    <p:sldId id="320" r:id="rId22"/>
    <p:sldId id="321" r:id="rId23"/>
    <p:sldId id="322" r:id="rId24"/>
    <p:sldId id="323" r:id="rId25"/>
    <p:sldId id="324" r:id="rId26"/>
    <p:sldId id="325" r:id="rId27"/>
    <p:sldId id="326" r:id="rId28"/>
    <p:sldId id="327"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277"/>
    <p:restoredTop sz="94671"/>
  </p:normalViewPr>
  <p:slideViewPr>
    <p:cSldViewPr snapToGrid="0" snapToObjects="1">
      <p:cViewPr varScale="1">
        <p:scale>
          <a:sx n="50" d="100"/>
          <a:sy n="50" d="100"/>
        </p:scale>
        <p:origin x="168" y="10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cs-CZ" smtClean="0"/>
              <a:t>Kliknutím lze upravit styl.</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lze upravit styl předlohy.</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dirty="0"/>
              <a:t>10/8/17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tický 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cs-CZ" smtClean="0"/>
              <a:t>Kliknutím lze upravit styl.</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smtClean="0"/>
              <a:t>Přetáhněte obrázek na zástupný symbol nebo klikněte na ikonu pro přidání.</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Po kliknutí můžete upravovat styly textu v předloze.</a:t>
            </a:r>
          </a:p>
        </p:txBody>
      </p:sp>
      <p:sp>
        <p:nvSpPr>
          <p:cNvPr id="5" name="Date Placeholder 4"/>
          <p:cNvSpPr>
            <a:spLocks noGrp="1"/>
          </p:cNvSpPr>
          <p:nvPr>
            <p:ph type="dt" sz="half" idx="10"/>
          </p:nvPr>
        </p:nvSpPr>
        <p:spPr/>
        <p:txBody>
          <a:bodyPr/>
          <a:lstStyle/>
          <a:p>
            <a:fld id="{1B80C674-7DFC-42FE-B9CD-82963CDB1557}" type="datetimeFigureOut">
              <a:rPr lang="en-US" dirty="0"/>
              <a:t>10/8/17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ázev a titulek">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cs-CZ" smtClean="0"/>
              <a:t>Kliknutím lze upravit styl.</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Po kliknutí můžete upravovat styly textu v předloze.</a:t>
            </a:r>
          </a:p>
        </p:txBody>
      </p:sp>
      <p:sp>
        <p:nvSpPr>
          <p:cNvPr id="5" name="Date Placeholder 4"/>
          <p:cNvSpPr>
            <a:spLocks noGrp="1"/>
          </p:cNvSpPr>
          <p:nvPr>
            <p:ph type="dt" sz="half" idx="10"/>
          </p:nvPr>
        </p:nvSpPr>
        <p:spPr/>
        <p:txBody>
          <a:bodyPr/>
          <a:lstStyle/>
          <a:p>
            <a:fld id="{2076456F-F47D-4F25-8053-2A695DA0CA7D}" type="datetimeFigureOut">
              <a:rPr lang="en-US" dirty="0"/>
              <a:t>10/8/17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ce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cs-CZ" smtClean="0"/>
              <a:t>Kliknutím lze upravit styl.</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Po kliknutí můžete upravovat styly textu v předloze.</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Po kliknutí můžete upravovat styly textu v předloze.</a:t>
            </a:r>
          </a:p>
        </p:txBody>
      </p:sp>
      <p:sp>
        <p:nvSpPr>
          <p:cNvPr id="5" name="Date Placeholder 4"/>
          <p:cNvSpPr>
            <a:spLocks noGrp="1"/>
          </p:cNvSpPr>
          <p:nvPr>
            <p:ph type="dt" sz="half" idx="10"/>
          </p:nvPr>
        </p:nvSpPr>
        <p:spPr/>
        <p:txBody>
          <a:bodyPr/>
          <a:lstStyle/>
          <a:p>
            <a:fld id="{5D6C7379-69CC-4837-9905-BEBA22830C8A}" type="datetimeFigureOut">
              <a:rPr lang="en-US" dirty="0"/>
              <a:t>10/8/17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cs-CZ" smtClean="0"/>
              <a:t>Kliknutím lze upravit styl.</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Po kliknutí můžete upravovat styly textu v předloze.</a:t>
            </a:r>
          </a:p>
        </p:txBody>
      </p:sp>
      <p:sp>
        <p:nvSpPr>
          <p:cNvPr id="5" name="Date Placeholder 4"/>
          <p:cNvSpPr>
            <a:spLocks noGrp="1"/>
          </p:cNvSpPr>
          <p:nvPr>
            <p:ph type="dt" sz="half" idx="10"/>
          </p:nvPr>
        </p:nvSpPr>
        <p:spPr/>
        <p:txBody>
          <a:bodyPr/>
          <a:lstStyle/>
          <a:p>
            <a:fld id="{49EB8B7E-8AEE-4F10-BFEE-C999AD004D36}" type="datetimeFigureOut">
              <a:rPr lang="en-US" dirty="0"/>
              <a:t>10/8/17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loupce">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cs-CZ" smtClean="0"/>
              <a:t>Kliknutím lze upravit styl.</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Po kliknutí můžete upravovat styly textu v předloze.</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Po kliknutí můžete upravovat styly textu v předloze.</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cs-CZ" smtClean="0"/>
              <a:t>Po kliknutí můžete upravovat styly textu v předloze.</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Po kliknutí můžete upravovat styly textu v předloze.</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cs-CZ" smtClean="0"/>
              <a:t>Po kliknutí můžete upravovat styly textu v předloze.</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Po kliknutí můžete upravovat styly textu v předloze.</a:t>
            </a:r>
          </a:p>
        </p:txBody>
      </p:sp>
      <p:sp>
        <p:nvSpPr>
          <p:cNvPr id="3" name="Date Placeholder 2"/>
          <p:cNvSpPr>
            <a:spLocks noGrp="1"/>
          </p:cNvSpPr>
          <p:nvPr>
            <p:ph type="dt" sz="half" idx="10"/>
          </p:nvPr>
        </p:nvSpPr>
        <p:spPr/>
        <p:txBody>
          <a:bodyPr/>
          <a:lstStyle/>
          <a:p>
            <a:fld id="{8668F3F9-58BC-440B-B37B-805B9055EF92}" type="datetimeFigureOut">
              <a:rPr lang="en-US" dirty="0"/>
              <a:t>10/8/17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sloupce s obrázky">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cs-CZ" smtClean="0"/>
              <a:t>Kliknutím lze upravit styl.</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Po kliknutí můžete upravovat styly textu v předloze.</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smtClean="0"/>
              <a:t>Přetáhněte obrázek na zástupný symbol nebo klikněte na ikonu pro přidání.</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Po kliknutí můžete upravovat styly textu v předloze.</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Po kliknutí můžete upravovat styly textu v předloze.</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smtClean="0"/>
              <a:t>Přetáhněte obrázek na zástupný symbol nebo klikněte na ikonu pro přidání.</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Po kliknutí můžete upravovat styly textu v předloze.</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Po kliknutí můžete upravovat styly textu v předloze.</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smtClean="0"/>
              <a:t>Přetáhněte obrázek na zástupný symbol nebo klikněte na ikonu pro přidání.</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Po kliknutí můžete upravovat styly textu v předloze.</a:t>
            </a:r>
          </a:p>
        </p:txBody>
      </p:sp>
      <p:sp>
        <p:nvSpPr>
          <p:cNvPr id="3" name="Date Placeholder 2"/>
          <p:cNvSpPr>
            <a:spLocks noGrp="1"/>
          </p:cNvSpPr>
          <p:nvPr>
            <p:ph type="dt" sz="half" idx="10"/>
          </p:nvPr>
        </p:nvSpPr>
        <p:spPr/>
        <p:txBody>
          <a:bodyPr/>
          <a:lstStyle/>
          <a:p>
            <a:fld id="{0D5A53AF-48EA-489D-8260-9DCAB666386A}" type="datetimeFigureOut">
              <a:rPr lang="en-US" dirty="0"/>
              <a:t>10/8/17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smtClean="0"/>
              <a:t>Po kliknutí můžete upravovat styly textu v předloze.</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dirty="0"/>
              <a:t>10/8/17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cs-CZ" smtClean="0"/>
              <a:t>Kliknutím lze upravit styl.</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cs-CZ" smtClean="0"/>
              <a:t>Po kliknutí můžete upravovat styly textu v předloze.</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dirty="0"/>
              <a:t>10/8/17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cs-CZ" smtClean="0"/>
              <a:t>Kliknutím lze upravit styl.</a:t>
            </a:r>
            <a:endParaRPr lang="en-US" dirty="0"/>
          </a:p>
        </p:txBody>
      </p:sp>
      <p:sp>
        <p:nvSpPr>
          <p:cNvPr id="3" name="Content Placeholder 2"/>
          <p:cNvSpPr>
            <a:spLocks noGrp="1"/>
          </p:cNvSpPr>
          <p:nvPr>
            <p:ph idx="1"/>
          </p:nvPr>
        </p:nvSpPr>
        <p:spPr/>
        <p:txBody>
          <a:bodyPr/>
          <a:lstStyle/>
          <a:p>
            <a:pPr lvl="0"/>
            <a:r>
              <a:rPr lang="cs-CZ" smtClean="0"/>
              <a:t>Po kliknutí můžete upravovat styly textu v předloze.</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dirty="0"/>
              <a:t>10/8/17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cs-CZ" smtClean="0"/>
              <a:t>Kliknutím lze upravit styl.</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lze upravit styl předlohy.</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dirty="0"/>
              <a:t>10/8/17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cs-CZ" smtClean="0"/>
              <a:t>Po kliknutí můžete upravovat styly textu v předloze.</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cs-CZ" smtClean="0"/>
              <a:t>Po kliknutí můžete upravovat styly textu v předloze.</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dirty="0"/>
              <a:t>10/8/17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cs-CZ" smtClean="0"/>
              <a:t>Kliknutím lze upravit styl.</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Po kliknutí můžete upravovat styly textu v předloze.</a:t>
            </a:r>
          </a:p>
        </p:txBody>
      </p:sp>
      <p:sp>
        <p:nvSpPr>
          <p:cNvPr id="4" name="Content Placeholder 3"/>
          <p:cNvSpPr>
            <a:spLocks noGrp="1"/>
          </p:cNvSpPr>
          <p:nvPr>
            <p:ph sz="half" idx="2"/>
          </p:nvPr>
        </p:nvSpPr>
        <p:spPr>
          <a:xfrm>
            <a:off x="1120000" y="2505075"/>
            <a:ext cx="5025216" cy="3684588"/>
          </a:xfrm>
        </p:spPr>
        <p:txBody>
          <a:bodyPr/>
          <a:lstStyle/>
          <a:p>
            <a:pPr lvl="0"/>
            <a:r>
              <a:rPr lang="cs-CZ" smtClean="0"/>
              <a:t>Po kliknutí můžete upravovat styly textu v předloze.</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cs-CZ" smtClean="0"/>
              <a:t>Po kliknutí můžete upravovat styly textu v předloze.</a:t>
            </a:r>
          </a:p>
        </p:txBody>
      </p:sp>
      <p:sp>
        <p:nvSpPr>
          <p:cNvPr id="6" name="Content Placeholder 5"/>
          <p:cNvSpPr>
            <a:spLocks noGrp="1"/>
          </p:cNvSpPr>
          <p:nvPr>
            <p:ph sz="quarter" idx="4"/>
          </p:nvPr>
        </p:nvSpPr>
        <p:spPr>
          <a:xfrm>
            <a:off x="6319840" y="2505075"/>
            <a:ext cx="5035548" cy="3684588"/>
          </a:xfrm>
        </p:spPr>
        <p:txBody>
          <a:bodyPr/>
          <a:lstStyle/>
          <a:p>
            <a:pPr lvl="0"/>
            <a:r>
              <a:rPr lang="cs-CZ" smtClean="0"/>
              <a:t>Po kliknutí můžete upravovat styly textu v předloze.</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dirty="0"/>
              <a:t>10/8/17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dirty="0"/>
              <a:t>10/8/17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dirty="0"/>
              <a:t>10/8/17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cs-CZ" smtClean="0"/>
              <a:t>Po kliknutí můžete upravovat styly textu v předloze.</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Po kliknutí můžete upravovat styly textu v předloze.</a:t>
            </a:r>
          </a:p>
        </p:txBody>
      </p:sp>
      <p:sp>
        <p:nvSpPr>
          <p:cNvPr id="5" name="Date Placeholder 4"/>
          <p:cNvSpPr>
            <a:spLocks noGrp="1"/>
          </p:cNvSpPr>
          <p:nvPr>
            <p:ph type="dt" sz="half" idx="10"/>
          </p:nvPr>
        </p:nvSpPr>
        <p:spPr/>
        <p:txBody>
          <a:bodyPr/>
          <a:lstStyle/>
          <a:p>
            <a:fld id="{F7D1BD23-6E54-4D9D-AD88-A2813C73CC25}" type="datetimeFigureOut">
              <a:rPr lang="en-US" dirty="0"/>
              <a:t>10/8/17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smtClean="0"/>
              <a:t>Přetáhněte obrázek na zástupný symbol nebo klikněte na ikonu pro přidání.</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Po kliknutí můžete upravovat styly textu v předloze.</a:t>
            </a:r>
          </a:p>
        </p:txBody>
      </p:sp>
      <p:sp>
        <p:nvSpPr>
          <p:cNvPr id="5" name="Date Placeholder 4"/>
          <p:cNvSpPr>
            <a:spLocks noGrp="1"/>
          </p:cNvSpPr>
          <p:nvPr>
            <p:ph type="dt" sz="half" idx="10"/>
          </p:nvPr>
        </p:nvSpPr>
        <p:spPr/>
        <p:txBody>
          <a:bodyPr/>
          <a:lstStyle/>
          <a:p>
            <a:fld id="{1471A834-4F3C-4AF9-9C74-05EC35A0F292}" type="datetimeFigureOut">
              <a:rPr lang="en-US" dirty="0"/>
              <a:t>10/8/17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smtClean="0"/>
              <a:t>Kliknutím lze upravit styl.</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CF1133-3259-4C45-BABA-5B62D9C6F78D}" type="datetimeFigureOut">
              <a:rPr lang="en-US" dirty="0"/>
              <a:t>10/8/17</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sword://CzeCSP/Acts%2026:20"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sword://CzeCSP/II%20Timothy%202:2"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2524594" y="821418"/>
            <a:ext cx="9144000" cy="1641490"/>
          </a:xfrm>
        </p:spPr>
        <p:txBody>
          <a:bodyPr/>
          <a:lstStyle/>
          <a:p>
            <a:endParaRPr lang="cs-CZ" dirty="0"/>
          </a:p>
        </p:txBody>
      </p:sp>
      <p:sp>
        <p:nvSpPr>
          <p:cNvPr id="3" name="Podnadpis 2"/>
          <p:cNvSpPr>
            <a:spLocks noGrp="1"/>
          </p:cNvSpPr>
          <p:nvPr>
            <p:ph type="subTitle" idx="1"/>
          </p:nvPr>
        </p:nvSpPr>
        <p:spPr>
          <a:xfrm>
            <a:off x="2869366" y="5987870"/>
            <a:ext cx="9144000" cy="754025"/>
          </a:xfrm>
        </p:spPr>
        <p:txBody>
          <a:bodyPr>
            <a:normAutofit/>
          </a:bodyPr>
          <a:lstStyle/>
          <a:p>
            <a:r>
              <a:rPr lang="cs-CZ" sz="2400" dirty="0" smtClean="0"/>
              <a:t>Jirka Pospíšil, KC NADĚJE Bučovice, 8.10.2017</a:t>
            </a:r>
            <a:endParaRPr lang="cs-CZ" sz="2400" dirty="0"/>
          </a:p>
        </p:txBody>
      </p:sp>
    </p:spTree>
    <p:extLst>
      <p:ext uri="{BB962C8B-B14F-4D97-AF65-F5344CB8AC3E}">
        <p14:creationId xmlns:p14="http://schemas.microsoft.com/office/powerpoint/2010/main" val="21402275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2524594" y="821418"/>
            <a:ext cx="9144000" cy="1641490"/>
          </a:xfrm>
        </p:spPr>
        <p:txBody>
          <a:bodyPr/>
          <a:lstStyle/>
          <a:p>
            <a:endParaRPr lang="cs-CZ" dirty="0"/>
          </a:p>
        </p:txBody>
      </p:sp>
      <p:sp>
        <p:nvSpPr>
          <p:cNvPr id="3" name="Podnadpis 2"/>
          <p:cNvSpPr>
            <a:spLocks noGrp="1"/>
          </p:cNvSpPr>
          <p:nvPr>
            <p:ph type="subTitle" idx="1"/>
          </p:nvPr>
        </p:nvSpPr>
        <p:spPr>
          <a:xfrm>
            <a:off x="2869366" y="5987870"/>
            <a:ext cx="9144000" cy="754025"/>
          </a:xfrm>
        </p:spPr>
        <p:txBody>
          <a:bodyPr>
            <a:normAutofit/>
          </a:bodyPr>
          <a:lstStyle/>
          <a:p>
            <a:r>
              <a:rPr lang="cs-CZ" sz="2400" dirty="0" smtClean="0"/>
              <a:t>Jirka Pospíšil, KC NADĚJE Bučovice, 8.10.2017</a:t>
            </a:r>
            <a:endParaRPr lang="cs-CZ" sz="2400" dirty="0"/>
          </a:p>
        </p:txBody>
      </p:sp>
      <p:pic>
        <p:nvPicPr>
          <p:cNvPr id="6" name="Obráze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0" y="0"/>
            <a:ext cx="4572000" cy="6858000"/>
          </a:xfrm>
          <a:prstGeom prst="rect">
            <a:avLst/>
          </a:prstGeom>
        </p:spPr>
      </p:pic>
    </p:spTree>
    <p:extLst>
      <p:ext uri="{BB962C8B-B14F-4D97-AF65-F5344CB8AC3E}">
        <p14:creationId xmlns:p14="http://schemas.microsoft.com/office/powerpoint/2010/main" val="3377011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2524594" y="821418"/>
            <a:ext cx="9144000" cy="1641490"/>
          </a:xfrm>
        </p:spPr>
        <p:txBody>
          <a:bodyPr/>
          <a:lstStyle/>
          <a:p>
            <a:endParaRPr lang="cs-CZ" dirty="0"/>
          </a:p>
        </p:txBody>
      </p:sp>
      <p:sp>
        <p:nvSpPr>
          <p:cNvPr id="3" name="Podnadpis 2"/>
          <p:cNvSpPr>
            <a:spLocks noGrp="1"/>
          </p:cNvSpPr>
          <p:nvPr>
            <p:ph type="subTitle" idx="1"/>
          </p:nvPr>
        </p:nvSpPr>
        <p:spPr>
          <a:xfrm>
            <a:off x="2869366" y="5987870"/>
            <a:ext cx="9144000" cy="754025"/>
          </a:xfrm>
        </p:spPr>
        <p:txBody>
          <a:bodyPr>
            <a:normAutofit/>
          </a:bodyPr>
          <a:lstStyle/>
          <a:p>
            <a:r>
              <a:rPr lang="cs-CZ" sz="2400" dirty="0" smtClean="0"/>
              <a:t>Jirka Pospíšil, KC NADĚJE Bučovice, 8.10.2017</a:t>
            </a:r>
            <a:endParaRPr lang="cs-CZ" sz="2400" dirty="0"/>
          </a:p>
        </p:txBody>
      </p:sp>
      <p:pic>
        <p:nvPicPr>
          <p:cNvPr id="6" name="Obráze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18" y="0"/>
            <a:ext cx="12173964" cy="6858000"/>
          </a:xfrm>
          <a:prstGeom prst="rect">
            <a:avLst/>
          </a:prstGeom>
        </p:spPr>
      </p:pic>
    </p:spTree>
    <p:extLst>
      <p:ext uri="{BB962C8B-B14F-4D97-AF65-F5344CB8AC3E}">
        <p14:creationId xmlns:p14="http://schemas.microsoft.com/office/powerpoint/2010/main" val="186730790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2524594" y="821418"/>
            <a:ext cx="9144000" cy="1641490"/>
          </a:xfrm>
        </p:spPr>
        <p:txBody>
          <a:bodyPr/>
          <a:lstStyle/>
          <a:p>
            <a:endParaRPr lang="cs-CZ" dirty="0"/>
          </a:p>
        </p:txBody>
      </p:sp>
      <p:sp>
        <p:nvSpPr>
          <p:cNvPr id="3" name="Podnadpis 2"/>
          <p:cNvSpPr>
            <a:spLocks noGrp="1"/>
          </p:cNvSpPr>
          <p:nvPr>
            <p:ph type="subTitle" idx="1"/>
          </p:nvPr>
        </p:nvSpPr>
        <p:spPr>
          <a:xfrm>
            <a:off x="2869366" y="5987870"/>
            <a:ext cx="9144000" cy="754025"/>
          </a:xfrm>
        </p:spPr>
        <p:txBody>
          <a:bodyPr>
            <a:normAutofit/>
          </a:bodyPr>
          <a:lstStyle/>
          <a:p>
            <a:r>
              <a:rPr lang="cs-CZ" sz="2400" dirty="0" smtClean="0"/>
              <a:t>Jirka Pospíšil, KC NADĚJE Bučovice, 8.10.2017</a:t>
            </a:r>
            <a:endParaRPr lang="cs-CZ" sz="2400"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500" y="0"/>
            <a:ext cx="10287000" cy="6858000"/>
          </a:xfrm>
          <a:prstGeom prst="rect">
            <a:avLst/>
          </a:prstGeom>
        </p:spPr>
      </p:pic>
    </p:spTree>
    <p:extLst>
      <p:ext uri="{BB962C8B-B14F-4D97-AF65-F5344CB8AC3E}">
        <p14:creationId xmlns:p14="http://schemas.microsoft.com/office/powerpoint/2010/main" val="161300037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2524594" y="821418"/>
            <a:ext cx="9144000" cy="1641490"/>
          </a:xfrm>
        </p:spPr>
        <p:txBody>
          <a:bodyPr/>
          <a:lstStyle/>
          <a:p>
            <a:endParaRPr lang="cs-CZ" dirty="0"/>
          </a:p>
        </p:txBody>
      </p:sp>
      <p:sp>
        <p:nvSpPr>
          <p:cNvPr id="3" name="Podnadpis 2"/>
          <p:cNvSpPr>
            <a:spLocks noGrp="1"/>
          </p:cNvSpPr>
          <p:nvPr>
            <p:ph type="subTitle" idx="1"/>
          </p:nvPr>
        </p:nvSpPr>
        <p:spPr>
          <a:xfrm>
            <a:off x="2869366" y="5987870"/>
            <a:ext cx="9144000" cy="754025"/>
          </a:xfrm>
        </p:spPr>
        <p:txBody>
          <a:bodyPr>
            <a:normAutofit/>
          </a:bodyPr>
          <a:lstStyle/>
          <a:p>
            <a:r>
              <a:rPr lang="cs-CZ" sz="2400" dirty="0" smtClean="0"/>
              <a:t>Jirka Pospíšil, KC NADĚJE Bučovice, 8.10.2017</a:t>
            </a:r>
            <a:endParaRPr lang="cs-CZ" sz="2400" dirty="0"/>
          </a:p>
        </p:txBody>
      </p:sp>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5689" y="0"/>
            <a:ext cx="10305207" cy="6858000"/>
          </a:xfrm>
          <a:prstGeom prst="rect">
            <a:avLst/>
          </a:prstGeom>
        </p:spPr>
      </p:pic>
    </p:spTree>
    <p:extLst>
      <p:ext uri="{BB962C8B-B14F-4D97-AF65-F5344CB8AC3E}">
        <p14:creationId xmlns:p14="http://schemas.microsoft.com/office/powerpoint/2010/main" val="47026935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2524594" y="821418"/>
            <a:ext cx="9144000" cy="1641490"/>
          </a:xfrm>
        </p:spPr>
        <p:txBody>
          <a:bodyPr/>
          <a:lstStyle/>
          <a:p>
            <a:endParaRPr lang="cs-CZ" dirty="0"/>
          </a:p>
        </p:txBody>
      </p:sp>
      <p:sp>
        <p:nvSpPr>
          <p:cNvPr id="3" name="Podnadpis 2"/>
          <p:cNvSpPr>
            <a:spLocks noGrp="1"/>
          </p:cNvSpPr>
          <p:nvPr>
            <p:ph type="subTitle" idx="1"/>
          </p:nvPr>
        </p:nvSpPr>
        <p:spPr>
          <a:xfrm>
            <a:off x="2869366" y="5987870"/>
            <a:ext cx="9144000" cy="754025"/>
          </a:xfrm>
        </p:spPr>
        <p:txBody>
          <a:bodyPr>
            <a:normAutofit/>
          </a:bodyPr>
          <a:lstStyle/>
          <a:p>
            <a:r>
              <a:rPr lang="cs-CZ" sz="2400" dirty="0" smtClean="0"/>
              <a:t>Jirka Pospíšil, KC NADĚJE Bučovice, 8.10.2017</a:t>
            </a:r>
            <a:endParaRPr lang="cs-CZ" sz="2400"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399" y="-20235"/>
            <a:ext cx="10351859" cy="6878235"/>
          </a:xfrm>
          <a:prstGeom prst="rect">
            <a:avLst/>
          </a:prstGeom>
        </p:spPr>
      </p:pic>
    </p:spTree>
    <p:extLst>
      <p:ext uri="{BB962C8B-B14F-4D97-AF65-F5344CB8AC3E}">
        <p14:creationId xmlns:p14="http://schemas.microsoft.com/office/powerpoint/2010/main" val="213033559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2524594" y="821418"/>
            <a:ext cx="9144000" cy="1641490"/>
          </a:xfrm>
        </p:spPr>
        <p:txBody>
          <a:bodyPr/>
          <a:lstStyle/>
          <a:p>
            <a:endParaRPr lang="cs-CZ" dirty="0"/>
          </a:p>
        </p:txBody>
      </p:sp>
      <p:sp>
        <p:nvSpPr>
          <p:cNvPr id="3" name="Podnadpis 2"/>
          <p:cNvSpPr>
            <a:spLocks noGrp="1"/>
          </p:cNvSpPr>
          <p:nvPr>
            <p:ph type="subTitle" idx="1"/>
          </p:nvPr>
        </p:nvSpPr>
        <p:spPr>
          <a:xfrm>
            <a:off x="2869366" y="5987870"/>
            <a:ext cx="9144000" cy="754025"/>
          </a:xfrm>
        </p:spPr>
        <p:txBody>
          <a:bodyPr>
            <a:normAutofit/>
          </a:bodyPr>
          <a:lstStyle/>
          <a:p>
            <a:r>
              <a:rPr lang="cs-CZ" sz="2400" dirty="0" smtClean="0"/>
              <a:t>Jirka Pospíšil, KC NADĚJE Bučovice, 8.10.2017</a:t>
            </a:r>
            <a:endParaRPr lang="cs-CZ" sz="2400" dirty="0"/>
          </a:p>
        </p:txBody>
      </p:sp>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0"/>
            <a:ext cx="6858000" cy="6858000"/>
          </a:xfrm>
          <a:prstGeom prst="rect">
            <a:avLst/>
          </a:prstGeom>
        </p:spPr>
      </p:pic>
    </p:spTree>
    <p:extLst>
      <p:ext uri="{BB962C8B-B14F-4D97-AF65-F5344CB8AC3E}">
        <p14:creationId xmlns:p14="http://schemas.microsoft.com/office/powerpoint/2010/main" val="91867059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577516" y="821417"/>
            <a:ext cx="11091078" cy="4929677"/>
          </a:xfrm>
        </p:spPr>
        <p:txBody>
          <a:bodyPr>
            <a:normAutofit/>
          </a:bodyPr>
          <a:lstStyle/>
          <a:p>
            <a:pPr algn="ctr"/>
            <a:r>
              <a:rPr lang="cs-CZ" b="1" cap="small" dirty="0" smtClean="0">
                <a:effectLst/>
              </a:rPr>
              <a:t>NEHRAJ SI NA SVÉM</a:t>
            </a:r>
            <a:br>
              <a:rPr lang="cs-CZ" b="1" cap="small" dirty="0" smtClean="0">
                <a:effectLst/>
              </a:rPr>
            </a:br>
            <a:r>
              <a:rPr lang="cs-CZ" b="1" cap="small" dirty="0" smtClean="0">
                <a:effectLst/>
              </a:rPr>
              <a:t>vlastním písečku</a:t>
            </a:r>
            <a:endParaRPr lang="cs-CZ" sz="6600" dirty="0">
              <a:effectLst/>
            </a:endParaRPr>
          </a:p>
        </p:txBody>
      </p:sp>
      <p:sp>
        <p:nvSpPr>
          <p:cNvPr id="3" name="Podnadpis 2"/>
          <p:cNvSpPr>
            <a:spLocks noGrp="1"/>
          </p:cNvSpPr>
          <p:nvPr>
            <p:ph type="subTitle" idx="1"/>
          </p:nvPr>
        </p:nvSpPr>
        <p:spPr>
          <a:xfrm>
            <a:off x="2869366" y="5987870"/>
            <a:ext cx="9144000" cy="754025"/>
          </a:xfrm>
        </p:spPr>
        <p:txBody>
          <a:bodyPr>
            <a:normAutofit/>
          </a:bodyPr>
          <a:lstStyle/>
          <a:p>
            <a:r>
              <a:rPr lang="cs-CZ" sz="2400" dirty="0"/>
              <a:t>Jirka Pospíšil, KC NADĚJE Bučovice, 8.10.2017</a:t>
            </a:r>
          </a:p>
        </p:txBody>
      </p:sp>
    </p:spTree>
    <p:extLst>
      <p:ext uri="{BB962C8B-B14F-4D97-AF65-F5344CB8AC3E}">
        <p14:creationId xmlns:p14="http://schemas.microsoft.com/office/powerpoint/2010/main" val="163338944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p:cNvSpPr>
            <a:spLocks noGrp="1"/>
          </p:cNvSpPr>
          <p:nvPr>
            <p:ph type="subTitle" idx="1"/>
          </p:nvPr>
        </p:nvSpPr>
        <p:spPr>
          <a:xfrm>
            <a:off x="2869366" y="5987870"/>
            <a:ext cx="9144000" cy="754025"/>
          </a:xfrm>
        </p:spPr>
        <p:txBody>
          <a:bodyPr>
            <a:normAutofit/>
          </a:bodyPr>
          <a:lstStyle/>
          <a:p>
            <a:r>
              <a:rPr lang="cs-CZ" sz="2400" dirty="0"/>
              <a:t>Jirka Pospíšil, KC NADĚJE Bučovice, </a:t>
            </a:r>
            <a:r>
              <a:rPr lang="cs-CZ" sz="2400" dirty="0" smtClean="0"/>
              <a:t>8.10.2017</a:t>
            </a:r>
            <a:endParaRPr lang="cs-CZ" sz="2400" dirty="0"/>
          </a:p>
        </p:txBody>
      </p:sp>
      <p:sp>
        <p:nvSpPr>
          <p:cNvPr id="4" name="Obdélník 3"/>
          <p:cNvSpPr/>
          <p:nvPr/>
        </p:nvSpPr>
        <p:spPr>
          <a:xfrm>
            <a:off x="195993" y="871070"/>
            <a:ext cx="11996006" cy="5493812"/>
          </a:xfrm>
          <a:prstGeom prst="rect">
            <a:avLst/>
          </a:prstGeom>
        </p:spPr>
        <p:txBody>
          <a:bodyPr wrap="square">
            <a:spAutoFit/>
          </a:bodyPr>
          <a:lstStyle/>
          <a:p>
            <a:r>
              <a:rPr lang="cs-CZ" sz="2700" dirty="0"/>
              <a:t>Řešíme ve sborech často nepodstatné věci – jaké písně zpívat, jak vymalovat a zařídit sborovou kuchyň. Ale méně nás trápí, že ze skutečně nevěřícího prostředí do sboru za posledních 5-10 let přišlo lidí, že prsty jedné ruky na to stačí. Církev potřebuje pravdu, pravdu o sobě, aby viděla pravdivě, kam ji Pán posílá. Poznání pravdy bude možná bolet, ale pomůže vidět. A pravdou zřejmě je o mnohých sborech, že místo společenství na cestě do tohoto světa (vyslaná svým Pánem) se staly pevnostmi uzavřenými světu. Z živého hnutí se stala pouhá instituce. Z odstředivého společenství se stalo sebestředná skupina (starající se o své potřeby, o své děti, o své staré osoby, o svůj růst, o svou spokojenost a svůj pocit naděje…). Z prostě žitého evangelia a radosti ze spásy se stala teologie a vyznání víry. Z církve následovníků Krista se stalo často společenství s pouhou křesťanskou kulturou. Z církve modlící se a naslouchající svému Pastýři se stala spíše servisní organizace pro přicházející konzumenty duchovna. </a:t>
            </a:r>
            <a:r>
              <a:rPr lang="cs-CZ" sz="2700" dirty="0" smtClean="0"/>
              <a:t>                                     </a:t>
            </a:r>
            <a:r>
              <a:rPr lang="cs-CZ" sz="2700" b="1" i="1" dirty="0" smtClean="0"/>
              <a:t>Petr </a:t>
            </a:r>
            <a:r>
              <a:rPr lang="cs-CZ" sz="2700" b="1" i="1" dirty="0"/>
              <a:t>Dvořáček CB Betánie</a:t>
            </a:r>
            <a:r>
              <a:rPr lang="cs-CZ" sz="2700" dirty="0"/>
              <a:t> </a:t>
            </a:r>
          </a:p>
        </p:txBody>
      </p:sp>
      <p:sp>
        <p:nvSpPr>
          <p:cNvPr id="5" name="TextovéPole 4"/>
          <p:cNvSpPr txBox="1"/>
          <p:nvPr/>
        </p:nvSpPr>
        <p:spPr>
          <a:xfrm>
            <a:off x="755350" y="0"/>
            <a:ext cx="10877293" cy="769441"/>
          </a:xfrm>
          <a:prstGeom prst="rect">
            <a:avLst/>
          </a:prstGeom>
          <a:noFill/>
        </p:spPr>
        <p:txBody>
          <a:bodyPr wrap="square" rtlCol="0">
            <a:spAutoFit/>
          </a:bodyPr>
          <a:lstStyle/>
          <a:p>
            <a:r>
              <a:rPr lang="cs-CZ" sz="4400" b="1" cap="small" dirty="0" smtClean="0"/>
              <a:t>Nehraj si jen na svém vlastním písečku</a:t>
            </a:r>
            <a:endParaRPr lang="cs-CZ" sz="4400" dirty="0"/>
          </a:p>
        </p:txBody>
      </p:sp>
    </p:spTree>
    <p:extLst>
      <p:ext uri="{BB962C8B-B14F-4D97-AF65-F5344CB8AC3E}">
        <p14:creationId xmlns:p14="http://schemas.microsoft.com/office/powerpoint/2010/main" val="13343463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p:cNvSpPr>
            <a:spLocks noGrp="1"/>
          </p:cNvSpPr>
          <p:nvPr>
            <p:ph type="subTitle" idx="1"/>
          </p:nvPr>
        </p:nvSpPr>
        <p:spPr>
          <a:xfrm>
            <a:off x="2869366" y="5987870"/>
            <a:ext cx="9144000" cy="754025"/>
          </a:xfrm>
        </p:spPr>
        <p:txBody>
          <a:bodyPr>
            <a:normAutofit/>
          </a:bodyPr>
          <a:lstStyle/>
          <a:p>
            <a:r>
              <a:rPr lang="cs-CZ" sz="2400" dirty="0"/>
              <a:t>Jirka Pospíšil, KC NADĚJE Bučovice, </a:t>
            </a:r>
            <a:r>
              <a:rPr lang="cs-CZ" sz="2400" dirty="0" smtClean="0"/>
              <a:t>8.10.2017</a:t>
            </a:r>
            <a:endParaRPr lang="cs-CZ" sz="2400" dirty="0"/>
          </a:p>
        </p:txBody>
      </p:sp>
      <p:sp>
        <p:nvSpPr>
          <p:cNvPr id="4" name="Obdélník 3"/>
          <p:cNvSpPr/>
          <p:nvPr/>
        </p:nvSpPr>
        <p:spPr>
          <a:xfrm>
            <a:off x="195993" y="769441"/>
            <a:ext cx="11996006" cy="6001643"/>
          </a:xfrm>
          <a:prstGeom prst="rect">
            <a:avLst/>
          </a:prstGeom>
        </p:spPr>
        <p:txBody>
          <a:bodyPr wrap="square">
            <a:spAutoFit/>
          </a:bodyPr>
          <a:lstStyle/>
          <a:p>
            <a:r>
              <a:rPr lang="cs-CZ" sz="2400" dirty="0"/>
              <a:t>Ve SZ probíhala misie způsobem centripetálním – dostředivým. Lidé přicházeli, aby spatřili chrámovou bohoslužbu, setkali se s moudrým Šalomounem, nebo slyšeli Hospodinova proroka. Někteří byli přitahováni způsobem života, tak jako Rut následovala svou tchýni Noemi. V NZ je dán důraz na misii centrifugální – tedy odstředivou. Také jsou tam lidé, kteří přicházejí k Ježíši. Po ukřižování a vzkříšení je ale důraz dán na cestu učedníku do světa. Před Ježíšovým nanebevstoupením zaznívají slova poslání, která podtrhují směr k lidem: Jděte ke všem národům...  Nečekejte ve svých sborech až oni přijdou za vámi, ale jděte. Občas se stane, že někdo do sboru přijde, ale většina nových křesťanů byla někým nebo něčím oslovena. Kristův svědek šel za nimi a v něčem pomohl, nadlehčil břemeno a sdělil Ježíšův příběh. Dodnes končí bohoslužby některých církví slovy „</a:t>
            </a:r>
            <a:r>
              <a:rPr lang="cs-CZ" sz="2400" dirty="0" err="1"/>
              <a:t>Ite</a:t>
            </a:r>
            <a:r>
              <a:rPr lang="cs-CZ" sz="2400" dirty="0"/>
              <a:t> </a:t>
            </a:r>
            <a:r>
              <a:rPr lang="cs-CZ" sz="2400" dirty="0" err="1"/>
              <a:t>missa</a:t>
            </a:r>
            <a:r>
              <a:rPr lang="cs-CZ" sz="2400" dirty="0"/>
              <a:t> </a:t>
            </a:r>
            <a:r>
              <a:rPr lang="cs-CZ" sz="2400" dirty="0" err="1"/>
              <a:t>est</a:t>
            </a:r>
            <a:r>
              <a:rPr lang="cs-CZ" sz="2400" dirty="0"/>
              <a:t>!“ (Jděte, bohoslužba skončila“) nebo posláním vyjádřeným biblickým slovem. Církev má́ být společenstvím, které́ se shromažďuje kolem svého Pána a které́ také́ v Boží síle vychází ke svému poslání. To se musíme znovu a znovu učit, aby nezaznívala pouze typická́ otázka adresovaná někdy křesťanům: „Chodíš̌ do kostela?“. Bylo by krásné́, kdyby byla doprovázena ještě jinými otázkami. Např. „Proč pomáháš druhým? Proč máš rád i ty, kteří ti dělají zlé věci?“ </a:t>
            </a:r>
            <a:endParaRPr lang="cs-CZ" sz="2400" dirty="0" smtClean="0"/>
          </a:p>
          <a:p>
            <a:r>
              <a:rPr lang="cs-CZ" sz="2400" b="1" i="1" dirty="0"/>
              <a:t> </a:t>
            </a:r>
            <a:r>
              <a:rPr lang="cs-CZ" sz="2400" b="1" i="1" dirty="0" smtClean="0"/>
              <a:t>   Pavel </a:t>
            </a:r>
            <a:r>
              <a:rPr lang="cs-CZ" sz="2400" b="1" i="1" dirty="0"/>
              <a:t>Černý, kazatel CB</a:t>
            </a:r>
            <a:r>
              <a:rPr lang="cs-CZ" sz="2400" dirty="0"/>
              <a:t> </a:t>
            </a:r>
          </a:p>
        </p:txBody>
      </p:sp>
      <p:sp>
        <p:nvSpPr>
          <p:cNvPr id="5" name="TextovéPole 4"/>
          <p:cNvSpPr txBox="1"/>
          <p:nvPr/>
        </p:nvSpPr>
        <p:spPr>
          <a:xfrm>
            <a:off x="755350" y="0"/>
            <a:ext cx="10877293" cy="769441"/>
          </a:xfrm>
          <a:prstGeom prst="rect">
            <a:avLst/>
          </a:prstGeom>
          <a:noFill/>
        </p:spPr>
        <p:txBody>
          <a:bodyPr wrap="square" rtlCol="0">
            <a:spAutoFit/>
          </a:bodyPr>
          <a:lstStyle/>
          <a:p>
            <a:r>
              <a:rPr lang="cs-CZ" sz="4400" b="1" cap="small" dirty="0" smtClean="0"/>
              <a:t>Nehraj si jen na svém vlastním písečku</a:t>
            </a:r>
            <a:endParaRPr lang="cs-CZ" sz="4400" dirty="0"/>
          </a:p>
        </p:txBody>
      </p:sp>
    </p:spTree>
    <p:extLst>
      <p:ext uri="{BB962C8B-B14F-4D97-AF65-F5344CB8AC3E}">
        <p14:creationId xmlns:p14="http://schemas.microsoft.com/office/powerpoint/2010/main" val="15417256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p:cNvSpPr>
            <a:spLocks noGrp="1"/>
          </p:cNvSpPr>
          <p:nvPr>
            <p:ph type="subTitle" idx="1"/>
          </p:nvPr>
        </p:nvSpPr>
        <p:spPr>
          <a:xfrm>
            <a:off x="2869366" y="5987870"/>
            <a:ext cx="9144000" cy="754025"/>
          </a:xfrm>
        </p:spPr>
        <p:txBody>
          <a:bodyPr>
            <a:normAutofit/>
          </a:bodyPr>
          <a:lstStyle/>
          <a:p>
            <a:r>
              <a:rPr lang="cs-CZ" sz="2400" dirty="0"/>
              <a:t>Jirka Pospíšil, KC NADĚJE Bučovice, </a:t>
            </a:r>
            <a:r>
              <a:rPr lang="cs-CZ" sz="2400" dirty="0" smtClean="0"/>
              <a:t>8.10.2017</a:t>
            </a:r>
            <a:endParaRPr lang="cs-CZ" sz="2400" dirty="0"/>
          </a:p>
        </p:txBody>
      </p:sp>
      <p:sp>
        <p:nvSpPr>
          <p:cNvPr id="4" name="Obdélník 3"/>
          <p:cNvSpPr/>
          <p:nvPr/>
        </p:nvSpPr>
        <p:spPr>
          <a:xfrm>
            <a:off x="195993" y="1439663"/>
            <a:ext cx="11996006" cy="2800767"/>
          </a:xfrm>
          <a:prstGeom prst="rect">
            <a:avLst/>
          </a:prstGeom>
        </p:spPr>
        <p:txBody>
          <a:bodyPr wrap="square">
            <a:spAutoFit/>
          </a:bodyPr>
          <a:lstStyle/>
          <a:p>
            <a:r>
              <a:rPr lang="cs-CZ" sz="2400" b="1" dirty="0" smtClean="0"/>
              <a:t>Apoštol PAVEL </a:t>
            </a:r>
          </a:p>
          <a:p>
            <a:endParaRPr lang="cs-CZ" sz="2400" b="1" dirty="0" smtClean="0"/>
          </a:p>
          <a:p>
            <a:r>
              <a:rPr lang="mr-IN" sz="3200" b="1" dirty="0" smtClean="0"/>
              <a:t>…</a:t>
            </a:r>
            <a:r>
              <a:rPr lang="cs-CZ" sz="3200" b="1" dirty="0" smtClean="0"/>
              <a:t>hlásal </a:t>
            </a:r>
            <a:r>
              <a:rPr lang="cs-CZ" sz="3200" b="1" dirty="0"/>
              <a:t>jsem nejprve těm, kteří jsou v Damašku, a potom v Jeruzalémě a po celé judské zemi, a také pohanům, aby činili pokání, obraceli se k Bohu a konali skutky, které svědčí o </a:t>
            </a:r>
            <a:r>
              <a:rPr lang="cs-CZ" sz="3200" b="1" dirty="0" smtClean="0"/>
              <a:t>pokání.</a:t>
            </a:r>
            <a:r>
              <a:rPr lang="cs-CZ" sz="3200" b="1" dirty="0"/>
              <a:t> </a:t>
            </a:r>
            <a:endParaRPr lang="cs-CZ" sz="3200" b="1" dirty="0" smtClean="0"/>
          </a:p>
          <a:p>
            <a:r>
              <a:rPr lang="cs-CZ" sz="3200" b="1" dirty="0"/>
              <a:t> </a:t>
            </a:r>
            <a:r>
              <a:rPr lang="cs-CZ" sz="3200" b="1" dirty="0" smtClean="0"/>
              <a:t>                                                                                                                       </a:t>
            </a:r>
            <a:r>
              <a:rPr lang="cs-CZ" sz="3200" b="1" dirty="0" smtClean="0"/>
              <a:t>Sk </a:t>
            </a:r>
            <a:r>
              <a:rPr lang="cs-CZ" sz="3200" b="1" dirty="0"/>
              <a:t>26:</a:t>
            </a:r>
            <a:r>
              <a:rPr lang="cs-CZ" sz="3200" b="1" dirty="0">
                <a:hlinkClick r:id="rId2" action="ppaction://hlinkfile"/>
              </a:rPr>
              <a:t>20</a:t>
            </a:r>
            <a:r>
              <a:rPr lang="cs-CZ" sz="3200" b="1" dirty="0"/>
              <a:t>  </a:t>
            </a:r>
            <a:endParaRPr lang="cs-CZ" sz="3200" dirty="0"/>
          </a:p>
        </p:txBody>
      </p:sp>
      <p:sp>
        <p:nvSpPr>
          <p:cNvPr id="5" name="TextovéPole 4"/>
          <p:cNvSpPr txBox="1"/>
          <p:nvPr/>
        </p:nvSpPr>
        <p:spPr>
          <a:xfrm>
            <a:off x="755350" y="0"/>
            <a:ext cx="10877293" cy="769441"/>
          </a:xfrm>
          <a:prstGeom prst="rect">
            <a:avLst/>
          </a:prstGeom>
          <a:noFill/>
        </p:spPr>
        <p:txBody>
          <a:bodyPr wrap="square" rtlCol="0">
            <a:spAutoFit/>
          </a:bodyPr>
          <a:lstStyle/>
          <a:p>
            <a:r>
              <a:rPr lang="cs-CZ" sz="4400" b="1" cap="small" dirty="0" smtClean="0"/>
              <a:t>Nehraj si jen na svém vlastním písečku</a:t>
            </a:r>
            <a:endParaRPr lang="cs-CZ" sz="4400" dirty="0"/>
          </a:p>
        </p:txBody>
      </p:sp>
    </p:spTree>
    <p:extLst>
      <p:ext uri="{BB962C8B-B14F-4D97-AF65-F5344CB8AC3E}">
        <p14:creationId xmlns:p14="http://schemas.microsoft.com/office/powerpoint/2010/main" val="22373193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p:cNvSpPr>
            <a:spLocks noGrp="1"/>
          </p:cNvSpPr>
          <p:nvPr>
            <p:ph type="subTitle" idx="1"/>
          </p:nvPr>
        </p:nvSpPr>
        <p:spPr>
          <a:xfrm>
            <a:off x="2869366" y="5987870"/>
            <a:ext cx="9144000" cy="754025"/>
          </a:xfrm>
        </p:spPr>
        <p:txBody>
          <a:bodyPr>
            <a:normAutofit/>
          </a:bodyPr>
          <a:lstStyle/>
          <a:p>
            <a:r>
              <a:rPr lang="cs-CZ" sz="2400" dirty="0"/>
              <a:t>Jirka Pospíšil, KC NADĚJE Bučovice, 8.10.2017</a:t>
            </a:r>
          </a:p>
        </p:txBody>
      </p:sp>
      <p:sp>
        <p:nvSpPr>
          <p:cNvPr id="4" name="TextovéPole 3"/>
          <p:cNvSpPr txBox="1"/>
          <p:nvPr/>
        </p:nvSpPr>
        <p:spPr>
          <a:xfrm>
            <a:off x="1155030" y="1179094"/>
            <a:ext cx="10539665" cy="1446550"/>
          </a:xfrm>
          <a:prstGeom prst="rect">
            <a:avLst/>
          </a:prstGeom>
          <a:noFill/>
        </p:spPr>
        <p:txBody>
          <a:bodyPr wrap="square" rtlCol="0">
            <a:spAutoFit/>
          </a:bodyPr>
          <a:lstStyle/>
          <a:p>
            <a:r>
              <a:rPr lang="cs-CZ" sz="4400" dirty="0"/>
              <a:t>Vyhlížím církev, která </a:t>
            </a:r>
            <a:r>
              <a:rPr lang="cs-CZ" sz="4400" dirty="0" smtClean="0"/>
              <a:t>vezme vážně Boží povolání </a:t>
            </a:r>
            <a:r>
              <a:rPr lang="mr-IN" sz="4400" dirty="0" smtClean="0"/>
              <a:t>–</a:t>
            </a:r>
            <a:r>
              <a:rPr lang="cs-CZ" sz="4400" dirty="0" smtClean="0"/>
              <a:t> bude tou, jakou ji chce Bůh mít!!!</a:t>
            </a:r>
            <a:endParaRPr lang="cs-CZ" sz="4400" dirty="0"/>
          </a:p>
        </p:txBody>
      </p:sp>
      <p:sp>
        <p:nvSpPr>
          <p:cNvPr id="5" name="TextovéPole 4"/>
          <p:cNvSpPr txBox="1"/>
          <p:nvPr/>
        </p:nvSpPr>
        <p:spPr>
          <a:xfrm>
            <a:off x="1155029" y="3922036"/>
            <a:ext cx="10539665" cy="769441"/>
          </a:xfrm>
          <a:prstGeom prst="rect">
            <a:avLst/>
          </a:prstGeom>
          <a:noFill/>
        </p:spPr>
        <p:txBody>
          <a:bodyPr wrap="square" rtlCol="0">
            <a:spAutoFit/>
          </a:bodyPr>
          <a:lstStyle/>
          <a:p>
            <a:r>
              <a:rPr lang="cs-CZ" sz="4400" dirty="0" smtClean="0"/>
              <a:t>BOŽÍ MOC je na dosah každému</a:t>
            </a:r>
            <a:r>
              <a:rPr lang="mr-IN" sz="4400" dirty="0" smtClean="0"/>
              <a:t>…</a:t>
            </a:r>
            <a:endParaRPr lang="cs-CZ" sz="4400" dirty="0"/>
          </a:p>
        </p:txBody>
      </p:sp>
    </p:spTree>
    <p:extLst>
      <p:ext uri="{BB962C8B-B14F-4D97-AF65-F5344CB8AC3E}">
        <p14:creationId xmlns:p14="http://schemas.microsoft.com/office/powerpoint/2010/main" val="97058779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p:cNvSpPr>
            <a:spLocks noGrp="1"/>
          </p:cNvSpPr>
          <p:nvPr>
            <p:ph type="subTitle" idx="1"/>
          </p:nvPr>
        </p:nvSpPr>
        <p:spPr>
          <a:xfrm>
            <a:off x="2869366" y="5987870"/>
            <a:ext cx="9144000" cy="754025"/>
          </a:xfrm>
        </p:spPr>
        <p:txBody>
          <a:bodyPr>
            <a:normAutofit/>
          </a:bodyPr>
          <a:lstStyle/>
          <a:p>
            <a:r>
              <a:rPr lang="cs-CZ" sz="2400" dirty="0"/>
              <a:t>Jirka Pospíšil, KC NADĚJE Bučovice, </a:t>
            </a:r>
            <a:r>
              <a:rPr lang="cs-CZ" sz="2400" dirty="0" smtClean="0"/>
              <a:t>8.10.2017</a:t>
            </a:r>
            <a:endParaRPr lang="cs-CZ" sz="2400" dirty="0"/>
          </a:p>
        </p:txBody>
      </p:sp>
      <p:sp>
        <p:nvSpPr>
          <p:cNvPr id="4" name="Obdélník 3"/>
          <p:cNvSpPr/>
          <p:nvPr/>
        </p:nvSpPr>
        <p:spPr>
          <a:xfrm>
            <a:off x="301840" y="1212275"/>
            <a:ext cx="11996006" cy="523220"/>
          </a:xfrm>
          <a:prstGeom prst="rect">
            <a:avLst/>
          </a:prstGeom>
        </p:spPr>
        <p:txBody>
          <a:bodyPr wrap="square">
            <a:spAutoFit/>
          </a:bodyPr>
          <a:lstStyle/>
          <a:p>
            <a:r>
              <a:rPr lang="cs-CZ" sz="2800" b="1" dirty="0"/>
              <a:t>Jak se stát těmi, kteří rozšiřují evangelium?</a:t>
            </a:r>
            <a:endParaRPr lang="cs-CZ" sz="2800" dirty="0"/>
          </a:p>
        </p:txBody>
      </p:sp>
      <p:sp>
        <p:nvSpPr>
          <p:cNvPr id="5" name="TextovéPole 4"/>
          <p:cNvSpPr txBox="1"/>
          <p:nvPr/>
        </p:nvSpPr>
        <p:spPr>
          <a:xfrm>
            <a:off x="755350" y="0"/>
            <a:ext cx="10877293" cy="769441"/>
          </a:xfrm>
          <a:prstGeom prst="rect">
            <a:avLst/>
          </a:prstGeom>
          <a:noFill/>
        </p:spPr>
        <p:txBody>
          <a:bodyPr wrap="square" rtlCol="0">
            <a:spAutoFit/>
          </a:bodyPr>
          <a:lstStyle/>
          <a:p>
            <a:r>
              <a:rPr lang="cs-CZ" sz="4400" b="1" cap="small" dirty="0" smtClean="0"/>
              <a:t>Nehraj si jen na svém vlastním písečku</a:t>
            </a:r>
            <a:endParaRPr lang="cs-CZ" sz="4400" dirty="0"/>
          </a:p>
        </p:txBody>
      </p:sp>
      <p:sp>
        <p:nvSpPr>
          <p:cNvPr id="6" name="Obdélník 5"/>
          <p:cNvSpPr/>
          <p:nvPr/>
        </p:nvSpPr>
        <p:spPr>
          <a:xfrm>
            <a:off x="393217" y="2301438"/>
            <a:ext cx="11082870" cy="2062103"/>
          </a:xfrm>
          <a:prstGeom prst="rect">
            <a:avLst/>
          </a:prstGeom>
        </p:spPr>
        <p:txBody>
          <a:bodyPr wrap="square">
            <a:spAutoFit/>
          </a:bodyPr>
          <a:lstStyle/>
          <a:p>
            <a:endParaRPr lang="cs-CZ" sz="3200" dirty="0"/>
          </a:p>
          <a:p>
            <a:pPr marL="514350" indent="-514350">
              <a:buAutoNum type="arabicParenR"/>
            </a:pPr>
            <a:r>
              <a:rPr lang="cs-CZ" sz="3200" b="1" u="sng" dirty="0" smtClean="0"/>
              <a:t>Evangelizace </a:t>
            </a:r>
          </a:p>
          <a:p>
            <a:pPr marL="514350" indent="-514350">
              <a:buAutoNum type="arabicParenR"/>
            </a:pPr>
            <a:endParaRPr lang="cs-CZ" sz="3200" b="1" u="sng" dirty="0" smtClean="0"/>
          </a:p>
          <a:p>
            <a:pPr marL="514350" indent="-514350">
              <a:buAutoNum type="arabicParenR"/>
            </a:pPr>
            <a:r>
              <a:rPr lang="cs-CZ" sz="3200" b="1" u="sng" dirty="0" smtClean="0"/>
              <a:t>Zakládání nových sborů</a:t>
            </a:r>
          </a:p>
        </p:txBody>
      </p:sp>
    </p:spTree>
    <p:extLst>
      <p:ext uri="{BB962C8B-B14F-4D97-AF65-F5344CB8AC3E}">
        <p14:creationId xmlns:p14="http://schemas.microsoft.com/office/powerpoint/2010/main" val="235122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500"/>
                                        <p:tgtEl>
                                          <p:spTgt spid="6">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fade">
                                      <p:cBhvr>
                                        <p:cTn id="19"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p:cNvSpPr>
            <a:spLocks noGrp="1"/>
          </p:cNvSpPr>
          <p:nvPr>
            <p:ph type="subTitle" idx="1"/>
          </p:nvPr>
        </p:nvSpPr>
        <p:spPr>
          <a:xfrm>
            <a:off x="2869366" y="5987870"/>
            <a:ext cx="9144000" cy="754025"/>
          </a:xfrm>
        </p:spPr>
        <p:txBody>
          <a:bodyPr>
            <a:normAutofit/>
          </a:bodyPr>
          <a:lstStyle/>
          <a:p>
            <a:r>
              <a:rPr lang="cs-CZ" sz="2400" dirty="0"/>
              <a:t>Jirka Pospíšil, KC NADĚJE Bučovice, </a:t>
            </a:r>
            <a:r>
              <a:rPr lang="cs-CZ" sz="2400" dirty="0" smtClean="0"/>
              <a:t>8.10.2017</a:t>
            </a:r>
            <a:endParaRPr lang="cs-CZ" sz="2400" dirty="0"/>
          </a:p>
        </p:txBody>
      </p:sp>
      <p:sp>
        <p:nvSpPr>
          <p:cNvPr id="4" name="Obdélník 3"/>
          <p:cNvSpPr/>
          <p:nvPr/>
        </p:nvSpPr>
        <p:spPr>
          <a:xfrm>
            <a:off x="301840" y="1212275"/>
            <a:ext cx="11996006" cy="523220"/>
          </a:xfrm>
          <a:prstGeom prst="rect">
            <a:avLst/>
          </a:prstGeom>
        </p:spPr>
        <p:txBody>
          <a:bodyPr wrap="square">
            <a:spAutoFit/>
          </a:bodyPr>
          <a:lstStyle/>
          <a:p>
            <a:r>
              <a:rPr lang="cs-CZ" sz="2800" b="1" dirty="0"/>
              <a:t>Jak se stát těmi, kteří rozšiřují evangelium?</a:t>
            </a:r>
            <a:endParaRPr lang="cs-CZ" sz="2800" dirty="0"/>
          </a:p>
        </p:txBody>
      </p:sp>
      <p:sp>
        <p:nvSpPr>
          <p:cNvPr id="5" name="TextovéPole 4"/>
          <p:cNvSpPr txBox="1"/>
          <p:nvPr/>
        </p:nvSpPr>
        <p:spPr>
          <a:xfrm>
            <a:off x="755350" y="0"/>
            <a:ext cx="10877293" cy="769441"/>
          </a:xfrm>
          <a:prstGeom prst="rect">
            <a:avLst/>
          </a:prstGeom>
          <a:noFill/>
        </p:spPr>
        <p:txBody>
          <a:bodyPr wrap="square" rtlCol="0">
            <a:spAutoFit/>
          </a:bodyPr>
          <a:lstStyle/>
          <a:p>
            <a:r>
              <a:rPr lang="cs-CZ" sz="4400" b="1" cap="small" dirty="0" smtClean="0"/>
              <a:t>Nehraj si jen na svém vlastním písečku</a:t>
            </a:r>
            <a:endParaRPr lang="cs-CZ" sz="4400" dirty="0"/>
          </a:p>
        </p:txBody>
      </p:sp>
      <p:sp>
        <p:nvSpPr>
          <p:cNvPr id="6" name="Obdélník 5"/>
          <p:cNvSpPr/>
          <p:nvPr/>
        </p:nvSpPr>
        <p:spPr>
          <a:xfrm>
            <a:off x="393217" y="2301438"/>
            <a:ext cx="11082870" cy="3908762"/>
          </a:xfrm>
          <a:prstGeom prst="rect">
            <a:avLst/>
          </a:prstGeom>
        </p:spPr>
        <p:txBody>
          <a:bodyPr wrap="square">
            <a:spAutoFit/>
          </a:bodyPr>
          <a:lstStyle/>
          <a:p>
            <a:r>
              <a:rPr lang="cs-CZ" sz="3200" b="1" dirty="0" smtClean="0"/>
              <a:t>evangelizace </a:t>
            </a:r>
            <a:r>
              <a:rPr lang="cs-CZ" sz="3200" b="1" dirty="0"/>
              <a:t>– jak evangelizovat – několik principů</a:t>
            </a:r>
            <a:endParaRPr lang="cs-CZ" sz="3200" dirty="0"/>
          </a:p>
          <a:p>
            <a:pPr marL="457200" lvl="0" indent="-457200">
              <a:buFont typeface="Arial" charset="0"/>
              <a:buChar char="•"/>
            </a:pPr>
            <a:r>
              <a:rPr lang="cs-CZ" sz="2400" dirty="0"/>
              <a:t>radostná zpráva </a:t>
            </a:r>
            <a:r>
              <a:rPr lang="cs-CZ" sz="2400" dirty="0" err="1"/>
              <a:t>x</a:t>
            </a:r>
            <a:r>
              <a:rPr lang="cs-CZ" sz="2400" dirty="0"/>
              <a:t> ne ubíjející</a:t>
            </a:r>
          </a:p>
          <a:p>
            <a:pPr marL="457200" lvl="0" indent="-457200">
              <a:buFont typeface="Arial" charset="0"/>
              <a:buChar char="•"/>
            </a:pPr>
            <a:r>
              <a:rPr lang="cs-CZ" sz="2400" dirty="0"/>
              <a:t>Ježíš každého z nás považuje za </a:t>
            </a:r>
            <a:r>
              <a:rPr lang="cs-CZ" sz="2400" dirty="0" smtClean="0"/>
              <a:t>svědka</a:t>
            </a:r>
          </a:p>
          <a:p>
            <a:pPr marL="457200" lvl="0" indent="-457200">
              <a:buFont typeface="Arial" charset="0"/>
              <a:buChar char="•"/>
            </a:pPr>
            <a:r>
              <a:rPr lang="cs-CZ" sz="2400" b="1" dirty="0" smtClean="0"/>
              <a:t>svědek</a:t>
            </a:r>
            <a:r>
              <a:rPr lang="cs-CZ" sz="2400" dirty="0" smtClean="0"/>
              <a:t> </a:t>
            </a:r>
            <a:r>
              <a:rPr lang="cs-CZ" sz="2400" dirty="0" err="1" smtClean="0"/>
              <a:t>x</a:t>
            </a:r>
            <a:r>
              <a:rPr lang="cs-CZ" sz="2400" dirty="0" smtClean="0"/>
              <a:t> </a:t>
            </a:r>
            <a:r>
              <a:rPr lang="cs-CZ" sz="2400" b="1" dirty="0"/>
              <a:t>evangelista</a:t>
            </a:r>
            <a:r>
              <a:rPr lang="cs-CZ" sz="2400" dirty="0"/>
              <a:t> </a:t>
            </a:r>
            <a:endParaRPr lang="cs-CZ" sz="2400" dirty="0" smtClean="0"/>
          </a:p>
          <a:p>
            <a:pPr marL="457200" lvl="0" indent="-457200">
              <a:buFont typeface="Arial" charset="0"/>
              <a:buChar char="•"/>
            </a:pPr>
            <a:r>
              <a:rPr lang="cs-CZ" sz="2400" dirty="0" smtClean="0"/>
              <a:t>důležité </a:t>
            </a:r>
            <a:r>
              <a:rPr lang="cs-CZ" sz="2400" dirty="0"/>
              <a:t>– vytvořit podmínky pro růst a odstraňovat překážky</a:t>
            </a:r>
          </a:p>
          <a:p>
            <a:pPr marL="457200" lvl="0" indent="-457200">
              <a:buFont typeface="Arial" charset="0"/>
              <a:buChar char="•"/>
            </a:pPr>
            <a:r>
              <a:rPr lang="cs-CZ" sz="2400" dirty="0"/>
              <a:t>porozuměj principu zasévání a sklizni </a:t>
            </a:r>
            <a:r>
              <a:rPr lang="cs-CZ" sz="2400" dirty="0" smtClean="0"/>
              <a:t>- nebudeš-li </a:t>
            </a:r>
            <a:r>
              <a:rPr lang="cs-CZ" sz="2400" dirty="0"/>
              <a:t>rozsévat, nebudeš nikdy sklízet</a:t>
            </a:r>
          </a:p>
          <a:p>
            <a:pPr marL="457200" lvl="0" indent="-457200">
              <a:buFont typeface="Arial" charset="0"/>
              <a:buChar char="•"/>
            </a:pPr>
            <a:r>
              <a:rPr lang="cs-CZ" sz="2400" dirty="0"/>
              <a:t>chceš-li zvětšit sklizeň, rozmnož rozsévání</a:t>
            </a:r>
          </a:p>
          <a:p>
            <a:pPr marL="457200" lvl="0" indent="-457200">
              <a:buFont typeface="Arial" charset="0"/>
              <a:buChar char="•"/>
            </a:pPr>
            <a:r>
              <a:rPr lang="cs-CZ" sz="2400" dirty="0"/>
              <a:t>nemůžeš sklidit, co si nezasel! - „Ale jak mohou vzývat toho, v něhož neuvěřili? A jak mohou uvěřit v toho, o kom neslyšeli? A jak mohou slyšet bez toho, kdo hlásá?“ (Římanům 10,14</a:t>
            </a:r>
            <a:r>
              <a:rPr lang="cs-CZ" sz="2400" dirty="0" smtClean="0"/>
              <a:t>)</a:t>
            </a:r>
            <a:endParaRPr lang="cs-CZ" sz="3200" dirty="0"/>
          </a:p>
        </p:txBody>
      </p:sp>
    </p:spTree>
    <p:extLst>
      <p:ext uri="{BB962C8B-B14F-4D97-AF65-F5344CB8AC3E}">
        <p14:creationId xmlns:p14="http://schemas.microsoft.com/office/powerpoint/2010/main" val="139792337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500"/>
                                        <p:tgtEl>
                                          <p:spTgt spid="6">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additive="base">
                                        <p:cTn id="19"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 calcmode="lin" valueType="num">
                                      <p:cBhvr additive="base">
                                        <p:cTn id="2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 calcmode="lin" valueType="num">
                                      <p:cBhvr additive="base">
                                        <p:cTn id="3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4" end="4"/>
                                            </p:txEl>
                                          </p:spTgt>
                                        </p:tgtEl>
                                        <p:attrNameLst>
                                          <p:attrName>style.visibility</p:attrName>
                                        </p:attrNameLst>
                                      </p:cBhvr>
                                      <p:to>
                                        <p:strVal val="visible"/>
                                      </p:to>
                                    </p:set>
                                    <p:anim calcmode="lin" valueType="num">
                                      <p:cBhvr additive="base">
                                        <p:cTn id="37"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
                                            <p:txEl>
                                              <p:pRg st="5" end="5"/>
                                            </p:txEl>
                                          </p:spTgt>
                                        </p:tgtEl>
                                        <p:attrNameLst>
                                          <p:attrName>style.visibility</p:attrName>
                                        </p:attrNameLst>
                                      </p:cBhvr>
                                      <p:to>
                                        <p:strVal val="visible"/>
                                      </p:to>
                                    </p:set>
                                    <p:anim calcmode="lin" valueType="num">
                                      <p:cBhvr additive="base">
                                        <p:cTn id="43"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6">
                                            <p:txEl>
                                              <p:pRg st="6" end="6"/>
                                            </p:txEl>
                                          </p:spTgt>
                                        </p:tgtEl>
                                        <p:attrNameLst>
                                          <p:attrName>style.visibility</p:attrName>
                                        </p:attrNameLst>
                                      </p:cBhvr>
                                      <p:to>
                                        <p:strVal val="visible"/>
                                      </p:to>
                                    </p:set>
                                    <p:anim calcmode="lin" valueType="num">
                                      <p:cBhvr additive="base">
                                        <p:cTn id="49"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6">
                                            <p:txEl>
                                              <p:pRg st="7" end="7"/>
                                            </p:txEl>
                                          </p:spTgt>
                                        </p:tgtEl>
                                        <p:attrNameLst>
                                          <p:attrName>style.visibility</p:attrName>
                                        </p:attrNameLst>
                                      </p:cBhvr>
                                      <p:to>
                                        <p:strVal val="visible"/>
                                      </p:to>
                                    </p:set>
                                    <p:anim calcmode="lin" valueType="num">
                                      <p:cBhvr additive="base">
                                        <p:cTn id="55"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p:cNvSpPr>
            <a:spLocks noGrp="1"/>
          </p:cNvSpPr>
          <p:nvPr>
            <p:ph type="subTitle" idx="1"/>
          </p:nvPr>
        </p:nvSpPr>
        <p:spPr>
          <a:xfrm>
            <a:off x="2869366" y="5987870"/>
            <a:ext cx="9144000" cy="754025"/>
          </a:xfrm>
        </p:spPr>
        <p:txBody>
          <a:bodyPr>
            <a:normAutofit/>
          </a:bodyPr>
          <a:lstStyle/>
          <a:p>
            <a:r>
              <a:rPr lang="cs-CZ" sz="2400" dirty="0"/>
              <a:t>Jirka Pospíšil, KC NADĚJE Bučovice, </a:t>
            </a:r>
            <a:r>
              <a:rPr lang="cs-CZ" sz="2400" dirty="0" smtClean="0"/>
              <a:t>8.10.2017</a:t>
            </a:r>
            <a:endParaRPr lang="cs-CZ" sz="2400" dirty="0"/>
          </a:p>
        </p:txBody>
      </p:sp>
      <p:sp>
        <p:nvSpPr>
          <p:cNvPr id="4" name="Obdélník 3"/>
          <p:cNvSpPr/>
          <p:nvPr/>
        </p:nvSpPr>
        <p:spPr>
          <a:xfrm>
            <a:off x="301840" y="1212275"/>
            <a:ext cx="11996006" cy="523220"/>
          </a:xfrm>
          <a:prstGeom prst="rect">
            <a:avLst/>
          </a:prstGeom>
        </p:spPr>
        <p:txBody>
          <a:bodyPr wrap="square">
            <a:spAutoFit/>
          </a:bodyPr>
          <a:lstStyle/>
          <a:p>
            <a:r>
              <a:rPr lang="cs-CZ" sz="2800" b="1" dirty="0"/>
              <a:t>Jak se stát těmi, kteří rozšiřují evangelium?</a:t>
            </a:r>
            <a:endParaRPr lang="cs-CZ" sz="2800" dirty="0"/>
          </a:p>
        </p:txBody>
      </p:sp>
      <p:sp>
        <p:nvSpPr>
          <p:cNvPr id="5" name="TextovéPole 4"/>
          <p:cNvSpPr txBox="1"/>
          <p:nvPr/>
        </p:nvSpPr>
        <p:spPr>
          <a:xfrm>
            <a:off x="755350" y="0"/>
            <a:ext cx="10877293" cy="769441"/>
          </a:xfrm>
          <a:prstGeom prst="rect">
            <a:avLst/>
          </a:prstGeom>
          <a:noFill/>
        </p:spPr>
        <p:txBody>
          <a:bodyPr wrap="square" rtlCol="0">
            <a:spAutoFit/>
          </a:bodyPr>
          <a:lstStyle/>
          <a:p>
            <a:r>
              <a:rPr lang="cs-CZ" sz="4400" b="1" cap="small" dirty="0" smtClean="0"/>
              <a:t>Nehraj si jen na svém vlastním písečku</a:t>
            </a:r>
            <a:endParaRPr lang="cs-CZ" sz="4400" dirty="0"/>
          </a:p>
        </p:txBody>
      </p:sp>
      <p:sp>
        <p:nvSpPr>
          <p:cNvPr id="6" name="Obdélník 5"/>
          <p:cNvSpPr/>
          <p:nvPr/>
        </p:nvSpPr>
        <p:spPr>
          <a:xfrm>
            <a:off x="393217" y="2301438"/>
            <a:ext cx="11082870" cy="3662541"/>
          </a:xfrm>
          <a:prstGeom prst="rect">
            <a:avLst/>
          </a:prstGeom>
        </p:spPr>
        <p:txBody>
          <a:bodyPr wrap="square">
            <a:spAutoFit/>
          </a:bodyPr>
          <a:lstStyle/>
          <a:p>
            <a:r>
              <a:rPr lang="cs-CZ" sz="3200" b="1" dirty="0" smtClean="0"/>
              <a:t>evangelizace </a:t>
            </a:r>
            <a:r>
              <a:rPr lang="cs-CZ" sz="3200" b="1" dirty="0"/>
              <a:t>– jak evangelizovat – několik principů</a:t>
            </a:r>
            <a:endParaRPr lang="cs-CZ" sz="3200" dirty="0"/>
          </a:p>
          <a:p>
            <a:pPr marL="457200" lvl="0" indent="-457200">
              <a:buFont typeface="Arial" charset="0"/>
              <a:buChar char="•"/>
            </a:pPr>
            <a:r>
              <a:rPr lang="cs-CZ" sz="2400" dirty="0" smtClean="0"/>
              <a:t>všechno </a:t>
            </a:r>
            <a:r>
              <a:rPr lang="cs-CZ" sz="2400" dirty="0"/>
              <a:t>v životě vyžaduje zasévání (má-li být například vaše manželství úspěšné, musíte do vašeho vztahu investovat. Není to o tom, co z manželství berete, ale o tom, co do něj vkládáte!)</a:t>
            </a:r>
          </a:p>
          <a:p>
            <a:pPr marL="457200" lvl="0" indent="-457200">
              <a:buFont typeface="Arial" charset="0"/>
              <a:buChar char="•"/>
            </a:pPr>
            <a:r>
              <a:rPr lang="cs-CZ" sz="2400" dirty="0"/>
              <a:t>neočekávejte, že dostanete jedničku, když jste zaseli na pětku (ohodnoť své zasévání)</a:t>
            </a:r>
          </a:p>
          <a:p>
            <a:pPr marL="457200" lvl="0" indent="-457200">
              <a:buFont typeface="Arial" charset="0"/>
              <a:buChar char="•"/>
            </a:pPr>
            <a:r>
              <a:rPr lang="cs-CZ" sz="2400" dirty="0"/>
              <a:t>buďte ochotni zaplatit cenu </a:t>
            </a:r>
          </a:p>
          <a:p>
            <a:pPr marL="457200" lvl="0" indent="-457200">
              <a:buFont typeface="Arial" charset="0"/>
              <a:buChar char="•"/>
            </a:pPr>
            <a:r>
              <a:rPr lang="cs-CZ" sz="2400" dirty="0"/>
              <a:t>používejte správné nástroje (veřejné evangelizace, SPZ – operace Ondřej, </a:t>
            </a:r>
            <a:r>
              <a:rPr lang="cs-CZ" sz="2400" dirty="0" smtClean="0"/>
              <a:t>Objevování křesťanství</a:t>
            </a:r>
            <a:r>
              <a:rPr lang="mr-IN" sz="2400" dirty="0" smtClean="0"/>
              <a:t>…</a:t>
            </a:r>
            <a:r>
              <a:rPr lang="cs-CZ" sz="2400" dirty="0" smtClean="0"/>
              <a:t>)</a:t>
            </a:r>
            <a:endParaRPr lang="cs-CZ" sz="3200" dirty="0"/>
          </a:p>
        </p:txBody>
      </p:sp>
    </p:spTree>
    <p:extLst>
      <p:ext uri="{BB962C8B-B14F-4D97-AF65-F5344CB8AC3E}">
        <p14:creationId xmlns:p14="http://schemas.microsoft.com/office/powerpoint/2010/main" val="28502561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500"/>
                                        <p:tgtEl>
                                          <p:spTgt spid="6">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additive="base">
                                        <p:cTn id="19"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 calcmode="lin" valueType="num">
                                      <p:cBhvr additive="base">
                                        <p:cTn id="2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 calcmode="lin" valueType="num">
                                      <p:cBhvr additive="base">
                                        <p:cTn id="3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4" end="4"/>
                                            </p:txEl>
                                          </p:spTgt>
                                        </p:tgtEl>
                                        <p:attrNameLst>
                                          <p:attrName>style.visibility</p:attrName>
                                        </p:attrNameLst>
                                      </p:cBhvr>
                                      <p:to>
                                        <p:strVal val="visible"/>
                                      </p:to>
                                    </p:set>
                                    <p:anim calcmode="lin" valueType="num">
                                      <p:cBhvr additive="base">
                                        <p:cTn id="37"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p:cNvSpPr>
            <a:spLocks noGrp="1"/>
          </p:cNvSpPr>
          <p:nvPr>
            <p:ph type="subTitle" idx="1"/>
          </p:nvPr>
        </p:nvSpPr>
        <p:spPr>
          <a:xfrm>
            <a:off x="2869366" y="5987870"/>
            <a:ext cx="9144000" cy="754025"/>
          </a:xfrm>
        </p:spPr>
        <p:txBody>
          <a:bodyPr>
            <a:normAutofit/>
          </a:bodyPr>
          <a:lstStyle/>
          <a:p>
            <a:r>
              <a:rPr lang="cs-CZ" sz="2400" dirty="0"/>
              <a:t>Jirka Pospíšil, KC NADĚJE Bučovice, </a:t>
            </a:r>
            <a:r>
              <a:rPr lang="cs-CZ" sz="2400" dirty="0" smtClean="0"/>
              <a:t>8.10.2017</a:t>
            </a:r>
            <a:endParaRPr lang="cs-CZ" sz="2400" dirty="0"/>
          </a:p>
        </p:txBody>
      </p:sp>
      <p:sp>
        <p:nvSpPr>
          <p:cNvPr id="4" name="Obdélník 3"/>
          <p:cNvSpPr/>
          <p:nvPr/>
        </p:nvSpPr>
        <p:spPr>
          <a:xfrm>
            <a:off x="301840" y="1212275"/>
            <a:ext cx="11996006" cy="523220"/>
          </a:xfrm>
          <a:prstGeom prst="rect">
            <a:avLst/>
          </a:prstGeom>
        </p:spPr>
        <p:txBody>
          <a:bodyPr wrap="square">
            <a:spAutoFit/>
          </a:bodyPr>
          <a:lstStyle/>
          <a:p>
            <a:r>
              <a:rPr lang="cs-CZ" sz="2800" b="1" dirty="0"/>
              <a:t>Jak se stát těmi, kteří rozšiřují evangelium?</a:t>
            </a:r>
            <a:endParaRPr lang="cs-CZ" sz="2800" dirty="0"/>
          </a:p>
        </p:txBody>
      </p:sp>
      <p:sp>
        <p:nvSpPr>
          <p:cNvPr id="5" name="TextovéPole 4"/>
          <p:cNvSpPr txBox="1"/>
          <p:nvPr/>
        </p:nvSpPr>
        <p:spPr>
          <a:xfrm>
            <a:off x="755350" y="0"/>
            <a:ext cx="10877293" cy="769441"/>
          </a:xfrm>
          <a:prstGeom prst="rect">
            <a:avLst/>
          </a:prstGeom>
          <a:noFill/>
        </p:spPr>
        <p:txBody>
          <a:bodyPr wrap="square" rtlCol="0">
            <a:spAutoFit/>
          </a:bodyPr>
          <a:lstStyle/>
          <a:p>
            <a:r>
              <a:rPr lang="cs-CZ" sz="4400" b="1" cap="small" dirty="0" smtClean="0"/>
              <a:t>Nehraj si jen na svém vlastním písečku</a:t>
            </a:r>
            <a:endParaRPr lang="cs-CZ" sz="4400" dirty="0"/>
          </a:p>
        </p:txBody>
      </p:sp>
      <p:sp>
        <p:nvSpPr>
          <p:cNvPr id="6" name="Obdélník 5"/>
          <p:cNvSpPr/>
          <p:nvPr/>
        </p:nvSpPr>
        <p:spPr>
          <a:xfrm>
            <a:off x="393217" y="2301438"/>
            <a:ext cx="11082870" cy="2431435"/>
          </a:xfrm>
          <a:prstGeom prst="rect">
            <a:avLst/>
          </a:prstGeom>
        </p:spPr>
        <p:txBody>
          <a:bodyPr wrap="square">
            <a:spAutoFit/>
          </a:bodyPr>
          <a:lstStyle/>
          <a:p>
            <a:r>
              <a:rPr lang="cs-CZ" sz="3200" b="1" dirty="0" smtClean="0"/>
              <a:t>Zakládání nových sborů </a:t>
            </a:r>
            <a:r>
              <a:rPr lang="mr-IN" sz="3200" b="1" dirty="0" smtClean="0"/>
              <a:t>–</a:t>
            </a:r>
            <a:r>
              <a:rPr lang="cs-CZ" sz="3200" b="1" dirty="0" smtClean="0"/>
              <a:t> jak ?  </a:t>
            </a:r>
            <a:r>
              <a:rPr lang="cs-CZ" sz="3200" b="1" dirty="0"/>
              <a:t>– několik principů</a:t>
            </a:r>
            <a:endParaRPr lang="cs-CZ" sz="3200" dirty="0"/>
          </a:p>
          <a:p>
            <a:pPr marL="342900" lvl="0" indent="-342900">
              <a:buFont typeface="Arial" charset="0"/>
              <a:buChar char="•"/>
            </a:pPr>
            <a:r>
              <a:rPr lang="cs-CZ" sz="2400" dirty="0"/>
              <a:t>misijní cesty Pavla – naplnil spolu s dalšími celou oblast evangeliem – sbory</a:t>
            </a:r>
          </a:p>
          <a:p>
            <a:pPr marL="342900" lvl="0" indent="-342900">
              <a:buFont typeface="Arial" charset="0"/>
              <a:buChar char="•"/>
            </a:pPr>
            <a:r>
              <a:rPr lang="cs-CZ" sz="2400" dirty="0" smtClean="0"/>
              <a:t>„plod“ </a:t>
            </a:r>
            <a:r>
              <a:rPr lang="cs-CZ" sz="2400" dirty="0"/>
              <a:t>jabloně není jablko, ale nový strom </a:t>
            </a:r>
            <a:r>
              <a:rPr lang="cs-CZ" sz="2400" dirty="0" err="1"/>
              <a:t>x</a:t>
            </a:r>
            <a:r>
              <a:rPr lang="cs-CZ" sz="2400" dirty="0"/>
              <a:t> plod sboru je nový sbor</a:t>
            </a:r>
          </a:p>
          <a:p>
            <a:pPr marL="342900" lvl="0" indent="-342900">
              <a:buFont typeface="Arial" charset="0"/>
              <a:buChar char="•"/>
            </a:pPr>
            <a:r>
              <a:rPr lang="cs-CZ" sz="2400" dirty="0"/>
              <a:t>pokud církev neroste, je něco špatně – pokud nezakládá sbory, je něco špatně…</a:t>
            </a:r>
          </a:p>
          <a:p>
            <a:pPr marL="342900" lvl="0" indent="-342900">
              <a:buFont typeface="Arial" charset="0"/>
              <a:buChar char="•"/>
            </a:pPr>
            <a:r>
              <a:rPr lang="cs-CZ" sz="2400" dirty="0"/>
              <a:t>pokud Ti Bůh klade na srdce nějaké město… hledej jak, kdy, s kým (hledej 3 lidi – vedoucí chval, vedoucí pro dětskou službu, vedoucí pro mládež)</a:t>
            </a:r>
          </a:p>
        </p:txBody>
      </p:sp>
    </p:spTree>
    <p:extLst>
      <p:ext uri="{BB962C8B-B14F-4D97-AF65-F5344CB8AC3E}">
        <p14:creationId xmlns:p14="http://schemas.microsoft.com/office/powerpoint/2010/main" val="47206028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500"/>
                                        <p:tgtEl>
                                          <p:spTgt spid="6">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additive="base">
                                        <p:cTn id="19"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 calcmode="lin" valueType="num">
                                      <p:cBhvr additive="base">
                                        <p:cTn id="2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 calcmode="lin" valueType="num">
                                      <p:cBhvr additive="base">
                                        <p:cTn id="3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4" end="4"/>
                                            </p:txEl>
                                          </p:spTgt>
                                        </p:tgtEl>
                                        <p:attrNameLst>
                                          <p:attrName>style.visibility</p:attrName>
                                        </p:attrNameLst>
                                      </p:cBhvr>
                                      <p:to>
                                        <p:strVal val="visible"/>
                                      </p:to>
                                    </p:set>
                                    <p:anim calcmode="lin" valueType="num">
                                      <p:cBhvr additive="base">
                                        <p:cTn id="37"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p:cNvSpPr>
            <a:spLocks noGrp="1"/>
          </p:cNvSpPr>
          <p:nvPr>
            <p:ph type="subTitle" idx="1"/>
          </p:nvPr>
        </p:nvSpPr>
        <p:spPr>
          <a:xfrm>
            <a:off x="2869366" y="5987870"/>
            <a:ext cx="9144000" cy="754025"/>
          </a:xfrm>
        </p:spPr>
        <p:txBody>
          <a:bodyPr>
            <a:normAutofit/>
          </a:bodyPr>
          <a:lstStyle/>
          <a:p>
            <a:r>
              <a:rPr lang="cs-CZ" sz="2400" dirty="0"/>
              <a:t>Jirka Pospíšil, KC NADĚJE Bučovice, </a:t>
            </a:r>
            <a:r>
              <a:rPr lang="cs-CZ" sz="2400" dirty="0" smtClean="0"/>
              <a:t>8.10.2017</a:t>
            </a:r>
            <a:endParaRPr lang="cs-CZ" sz="2400" dirty="0"/>
          </a:p>
        </p:txBody>
      </p:sp>
      <p:sp>
        <p:nvSpPr>
          <p:cNvPr id="4" name="Obdélník 3"/>
          <p:cNvSpPr/>
          <p:nvPr/>
        </p:nvSpPr>
        <p:spPr>
          <a:xfrm>
            <a:off x="301840" y="1212275"/>
            <a:ext cx="11996006" cy="523220"/>
          </a:xfrm>
          <a:prstGeom prst="rect">
            <a:avLst/>
          </a:prstGeom>
        </p:spPr>
        <p:txBody>
          <a:bodyPr wrap="square">
            <a:spAutoFit/>
          </a:bodyPr>
          <a:lstStyle/>
          <a:p>
            <a:r>
              <a:rPr lang="cs-CZ" sz="2800" b="1" dirty="0"/>
              <a:t>Jak to vše zvládnout?</a:t>
            </a:r>
            <a:r>
              <a:rPr lang="cs-CZ" sz="2800" dirty="0"/>
              <a:t> </a:t>
            </a:r>
          </a:p>
        </p:txBody>
      </p:sp>
      <p:sp>
        <p:nvSpPr>
          <p:cNvPr id="5" name="TextovéPole 4"/>
          <p:cNvSpPr txBox="1"/>
          <p:nvPr/>
        </p:nvSpPr>
        <p:spPr>
          <a:xfrm>
            <a:off x="755350" y="0"/>
            <a:ext cx="10877293" cy="769441"/>
          </a:xfrm>
          <a:prstGeom prst="rect">
            <a:avLst/>
          </a:prstGeom>
          <a:noFill/>
        </p:spPr>
        <p:txBody>
          <a:bodyPr wrap="square" rtlCol="0">
            <a:spAutoFit/>
          </a:bodyPr>
          <a:lstStyle/>
          <a:p>
            <a:r>
              <a:rPr lang="cs-CZ" sz="4400" b="1" cap="small" dirty="0" smtClean="0"/>
              <a:t>Nehraj si jen na svém vlastním písečku</a:t>
            </a:r>
            <a:endParaRPr lang="cs-CZ" sz="4400" dirty="0"/>
          </a:p>
        </p:txBody>
      </p:sp>
      <p:sp>
        <p:nvSpPr>
          <p:cNvPr id="6" name="Obdélník 5"/>
          <p:cNvSpPr/>
          <p:nvPr/>
        </p:nvSpPr>
        <p:spPr>
          <a:xfrm>
            <a:off x="393216" y="2301438"/>
            <a:ext cx="11464003" cy="3539430"/>
          </a:xfrm>
          <a:prstGeom prst="rect">
            <a:avLst/>
          </a:prstGeom>
        </p:spPr>
        <p:txBody>
          <a:bodyPr wrap="square">
            <a:spAutoFit/>
          </a:bodyPr>
          <a:lstStyle/>
          <a:p>
            <a:r>
              <a:rPr lang="cs-CZ" sz="3200" dirty="0"/>
              <a:t>Mat </a:t>
            </a:r>
            <a:r>
              <a:rPr lang="cs-CZ" sz="3200" dirty="0" smtClean="0"/>
              <a:t>28:16-20 </a:t>
            </a:r>
            <a:r>
              <a:rPr lang="cs-CZ" sz="3200" dirty="0"/>
              <a:t>Jedenáct učedníků odešlo do Galileje na horu, kterou jim Ježíš určil. </a:t>
            </a:r>
            <a:r>
              <a:rPr lang="cs-CZ" sz="3200" dirty="0" smtClean="0"/>
              <a:t> </a:t>
            </a:r>
            <a:r>
              <a:rPr lang="cs-CZ" sz="3200" dirty="0"/>
              <a:t>Když ho spatřili, poklonili se mu; ale někteří </a:t>
            </a:r>
            <a:r>
              <a:rPr lang="cs-CZ" sz="3200" b="1" u="sng" dirty="0"/>
              <a:t>pochybovali</a:t>
            </a:r>
            <a:r>
              <a:rPr lang="cs-CZ" sz="3200" dirty="0"/>
              <a:t>. </a:t>
            </a:r>
            <a:r>
              <a:rPr lang="cs-CZ" sz="3200" dirty="0" smtClean="0"/>
              <a:t>Ježíš </a:t>
            </a:r>
            <a:r>
              <a:rPr lang="cs-CZ" sz="3200" dirty="0"/>
              <a:t>přistoupil a promluvil k nim: „Byla mi dána </a:t>
            </a:r>
            <a:r>
              <a:rPr lang="cs-CZ" sz="3200" b="1" u="sng" dirty="0"/>
              <a:t>veškerá pravomoc </a:t>
            </a:r>
            <a:r>
              <a:rPr lang="cs-CZ" sz="3200" dirty="0"/>
              <a:t>na nebi i na zemi. </a:t>
            </a:r>
            <a:r>
              <a:rPr lang="cs-CZ" sz="3200" dirty="0" smtClean="0"/>
              <a:t> </a:t>
            </a:r>
            <a:r>
              <a:rPr lang="cs-CZ" sz="3200" b="1" u="sng" dirty="0"/>
              <a:t>Jděte</a:t>
            </a:r>
            <a:r>
              <a:rPr lang="cs-CZ" sz="3200" dirty="0"/>
              <a:t> tedy a čiňte učedníky ze všech národů, křtěte je ve jméno Otce i Syna i Ducha </a:t>
            </a:r>
            <a:r>
              <a:rPr lang="cs-CZ" sz="3200" dirty="0" smtClean="0"/>
              <a:t>Svatého</a:t>
            </a:r>
            <a:r>
              <a:rPr lang="cs-CZ" sz="3200" dirty="0"/>
              <a:t>  a učte je zachovávat všechno, co jsem vám přikázal. A hle, já jsem s vámi po všechny dny až do skonání tohoto věku. Amen.“</a:t>
            </a:r>
          </a:p>
        </p:txBody>
      </p:sp>
    </p:spTree>
    <p:extLst>
      <p:ext uri="{BB962C8B-B14F-4D97-AF65-F5344CB8AC3E}">
        <p14:creationId xmlns:p14="http://schemas.microsoft.com/office/powerpoint/2010/main" val="148256577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p:cNvSpPr>
            <a:spLocks noGrp="1"/>
          </p:cNvSpPr>
          <p:nvPr>
            <p:ph type="subTitle" idx="1"/>
          </p:nvPr>
        </p:nvSpPr>
        <p:spPr>
          <a:xfrm>
            <a:off x="2869366" y="5987870"/>
            <a:ext cx="9144000" cy="754025"/>
          </a:xfrm>
        </p:spPr>
        <p:txBody>
          <a:bodyPr>
            <a:normAutofit/>
          </a:bodyPr>
          <a:lstStyle/>
          <a:p>
            <a:r>
              <a:rPr lang="cs-CZ" sz="2400" dirty="0"/>
              <a:t>Jirka Pospíšil, KC NADĚJE Bučovice, </a:t>
            </a:r>
            <a:r>
              <a:rPr lang="cs-CZ" sz="2400" dirty="0" smtClean="0"/>
              <a:t>8.10.2017</a:t>
            </a:r>
            <a:endParaRPr lang="cs-CZ" sz="2400" dirty="0"/>
          </a:p>
        </p:txBody>
      </p:sp>
      <p:sp>
        <p:nvSpPr>
          <p:cNvPr id="4" name="Obdélník 3"/>
          <p:cNvSpPr/>
          <p:nvPr/>
        </p:nvSpPr>
        <p:spPr>
          <a:xfrm>
            <a:off x="301840" y="769441"/>
            <a:ext cx="11996006" cy="523220"/>
          </a:xfrm>
          <a:prstGeom prst="rect">
            <a:avLst/>
          </a:prstGeom>
        </p:spPr>
        <p:txBody>
          <a:bodyPr wrap="square">
            <a:spAutoFit/>
          </a:bodyPr>
          <a:lstStyle/>
          <a:p>
            <a:r>
              <a:rPr lang="cs-CZ" sz="2800" b="1" dirty="0"/>
              <a:t>Jak to vše zvládnout?</a:t>
            </a:r>
            <a:r>
              <a:rPr lang="cs-CZ" sz="2800" dirty="0"/>
              <a:t> </a:t>
            </a:r>
          </a:p>
        </p:txBody>
      </p:sp>
      <p:sp>
        <p:nvSpPr>
          <p:cNvPr id="5" name="TextovéPole 4"/>
          <p:cNvSpPr txBox="1"/>
          <p:nvPr/>
        </p:nvSpPr>
        <p:spPr>
          <a:xfrm>
            <a:off x="755350" y="0"/>
            <a:ext cx="10877293" cy="769441"/>
          </a:xfrm>
          <a:prstGeom prst="rect">
            <a:avLst/>
          </a:prstGeom>
          <a:noFill/>
        </p:spPr>
        <p:txBody>
          <a:bodyPr wrap="square" rtlCol="0">
            <a:spAutoFit/>
          </a:bodyPr>
          <a:lstStyle/>
          <a:p>
            <a:r>
              <a:rPr lang="cs-CZ" sz="4400" b="1" cap="small" dirty="0" smtClean="0"/>
              <a:t>Nehraj si jen na svém vlastním písečku</a:t>
            </a:r>
            <a:endParaRPr lang="cs-CZ" sz="4400" dirty="0"/>
          </a:p>
        </p:txBody>
      </p:sp>
      <p:sp>
        <p:nvSpPr>
          <p:cNvPr id="6" name="Obdélník 5"/>
          <p:cNvSpPr/>
          <p:nvPr/>
        </p:nvSpPr>
        <p:spPr>
          <a:xfrm>
            <a:off x="301840" y="1292661"/>
            <a:ext cx="11464003" cy="5262979"/>
          </a:xfrm>
          <a:prstGeom prst="rect">
            <a:avLst/>
          </a:prstGeom>
        </p:spPr>
        <p:txBody>
          <a:bodyPr wrap="square">
            <a:spAutoFit/>
          </a:bodyPr>
          <a:lstStyle/>
          <a:p>
            <a:pPr marL="514350" lvl="0" indent="-514350">
              <a:buFont typeface="+mj-lt"/>
              <a:buAutoNum type="arabicPeriod"/>
            </a:pPr>
            <a:r>
              <a:rPr lang="cs-CZ" sz="2800" b="1" dirty="0"/>
              <a:t>Pochybnosti</a:t>
            </a:r>
            <a:r>
              <a:rPr lang="cs-CZ" sz="2800" dirty="0"/>
              <a:t> přijdou – je to normální, přijde strach, obavy, pohrůžky, protivenství, výsměch</a:t>
            </a:r>
          </a:p>
          <a:p>
            <a:pPr marL="514350" lvl="0" indent="-514350">
              <a:buFont typeface="+mj-lt"/>
              <a:buAutoNum type="arabicPeriod"/>
            </a:pPr>
            <a:r>
              <a:rPr lang="cs-CZ" sz="2800" dirty="0"/>
              <a:t>Ježíšovi byla </a:t>
            </a:r>
            <a:r>
              <a:rPr lang="cs-CZ" sz="2800" b="1" dirty="0"/>
              <a:t>dána veškerá moc </a:t>
            </a:r>
            <a:r>
              <a:rPr lang="cs-CZ" sz="2800" dirty="0"/>
              <a:t>– On ji dává na nás, využívá skrze nás – PROTO</a:t>
            </a:r>
          </a:p>
          <a:p>
            <a:pPr marL="514350" lvl="0" indent="-514350">
              <a:buFont typeface="+mj-lt"/>
              <a:buAutoNum type="arabicPeriod"/>
            </a:pPr>
            <a:r>
              <a:rPr lang="cs-CZ" sz="2800" b="1" dirty="0"/>
              <a:t>Jděte</a:t>
            </a:r>
            <a:r>
              <a:rPr lang="cs-CZ" sz="2800" dirty="0"/>
              <a:t> – nestůj, dělej aspoň něco, i když ne úplně dobře, Jeho moc je s tebou</a:t>
            </a:r>
            <a:br>
              <a:rPr lang="cs-CZ" sz="2800" dirty="0"/>
            </a:br>
            <a:r>
              <a:rPr lang="cs-CZ" sz="2800" dirty="0"/>
              <a:t>když uděláš něco špatně, můžeš se poučit, změnit směr… ale jdeš dopředu</a:t>
            </a:r>
          </a:p>
          <a:p>
            <a:pPr marL="514350" lvl="0" indent="-514350">
              <a:buFont typeface="+mj-lt"/>
              <a:buAutoNum type="arabicPeriod"/>
            </a:pPr>
            <a:r>
              <a:rPr lang="cs-CZ" sz="2800" b="1" dirty="0" err="1"/>
              <a:t>Učednikujte</a:t>
            </a:r>
            <a:r>
              <a:rPr lang="cs-CZ" sz="2800" dirty="0"/>
              <a:t> – nejen jedna věc, všechny 3 – a) získávejte  b) křtěte  c) učte</a:t>
            </a:r>
            <a:br>
              <a:rPr lang="cs-CZ" sz="2800" dirty="0"/>
            </a:br>
            <a:r>
              <a:rPr lang="cs-CZ" sz="2800" b="1" dirty="0"/>
              <a:t>učedník  </a:t>
            </a:r>
            <a:r>
              <a:rPr lang="cs-CZ" sz="2800" dirty="0"/>
              <a:t>-  kdo se učí, i Ty se </a:t>
            </a:r>
            <a:r>
              <a:rPr lang="cs-CZ" sz="2800" dirty="0" smtClean="0"/>
              <a:t>uč - získávej ochotné lidi </a:t>
            </a:r>
            <a:r>
              <a:rPr lang="mr-IN" sz="2800" dirty="0" smtClean="0"/>
              <a:t>–</a:t>
            </a:r>
            <a:r>
              <a:rPr lang="cs-CZ" sz="2800" dirty="0" smtClean="0"/>
              <a:t> </a:t>
            </a:r>
            <a:br>
              <a:rPr lang="cs-CZ" sz="2800" dirty="0" smtClean="0"/>
            </a:br>
            <a:r>
              <a:rPr lang="cs-CZ" sz="2800" dirty="0" smtClean="0"/>
              <a:t>2 </a:t>
            </a:r>
            <a:r>
              <a:rPr lang="cs-CZ" sz="2800" dirty="0" err="1" smtClean="0"/>
              <a:t>Tim</a:t>
            </a:r>
            <a:r>
              <a:rPr lang="cs-CZ" sz="2800" dirty="0" smtClean="0"/>
              <a:t> 2:</a:t>
            </a:r>
            <a:r>
              <a:rPr lang="cs-CZ" sz="2800" dirty="0" smtClean="0">
                <a:hlinkClick r:id="rId2" action="ppaction://hlinkfile"/>
              </a:rPr>
              <a:t>2</a:t>
            </a:r>
            <a:r>
              <a:rPr lang="cs-CZ" sz="2800" dirty="0" smtClean="0"/>
              <a:t>  Co jsi ode mne slyšel před mnohými svědky, to svěř věrným lidem, kteří budou schopni vyučit také jiné. </a:t>
            </a:r>
            <a:endParaRPr lang="cs-CZ" sz="2800" dirty="0"/>
          </a:p>
        </p:txBody>
      </p:sp>
    </p:spTree>
    <p:extLst>
      <p:ext uri="{BB962C8B-B14F-4D97-AF65-F5344CB8AC3E}">
        <p14:creationId xmlns:p14="http://schemas.microsoft.com/office/powerpoint/2010/main" val="11390854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500"/>
                                        <p:tgtEl>
                                          <p:spTgt spid="6">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fade">
                                      <p:cBhvr>
                                        <p:cTn id="19" dur="500"/>
                                        <p:tgtEl>
                                          <p:spTgt spid="6">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6">
                                            <p:txEl>
                                              <p:pRg st="2" end="2"/>
                                            </p:txEl>
                                          </p:spTgt>
                                        </p:tgtEl>
                                        <p:attrNameLst>
                                          <p:attrName>style.visibility</p:attrName>
                                        </p:attrNameLst>
                                      </p:cBhvr>
                                      <p:to>
                                        <p:strVal val="visible"/>
                                      </p:to>
                                    </p:set>
                                    <p:animEffect transition="in" filter="fade">
                                      <p:cBhvr>
                                        <p:cTn id="24" dur="500"/>
                                        <p:tgtEl>
                                          <p:spTgt spid="6">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animEffect transition="in" filter="fade">
                                      <p:cBhvr>
                                        <p:cTn id="29"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p:cNvSpPr>
            <a:spLocks noGrp="1"/>
          </p:cNvSpPr>
          <p:nvPr>
            <p:ph type="subTitle" idx="1"/>
          </p:nvPr>
        </p:nvSpPr>
        <p:spPr>
          <a:xfrm>
            <a:off x="2869366" y="5987870"/>
            <a:ext cx="9144000" cy="754025"/>
          </a:xfrm>
        </p:spPr>
        <p:txBody>
          <a:bodyPr>
            <a:normAutofit/>
          </a:bodyPr>
          <a:lstStyle/>
          <a:p>
            <a:r>
              <a:rPr lang="cs-CZ" sz="2400" dirty="0"/>
              <a:t>Jirka Pospíšil, KC NADĚJE Bučovice, </a:t>
            </a:r>
            <a:r>
              <a:rPr lang="cs-CZ" sz="2400" dirty="0" smtClean="0"/>
              <a:t>8.10.2017</a:t>
            </a:r>
            <a:endParaRPr lang="cs-CZ" sz="2400" dirty="0"/>
          </a:p>
        </p:txBody>
      </p:sp>
      <p:sp>
        <p:nvSpPr>
          <p:cNvPr id="4" name="Obdélník 3"/>
          <p:cNvSpPr/>
          <p:nvPr/>
        </p:nvSpPr>
        <p:spPr>
          <a:xfrm>
            <a:off x="301840" y="1212275"/>
            <a:ext cx="11996006" cy="523220"/>
          </a:xfrm>
          <a:prstGeom prst="rect">
            <a:avLst/>
          </a:prstGeom>
        </p:spPr>
        <p:txBody>
          <a:bodyPr wrap="square">
            <a:spAutoFit/>
          </a:bodyPr>
          <a:lstStyle/>
          <a:p>
            <a:r>
              <a:rPr lang="cs-CZ" sz="2800" b="1" dirty="0"/>
              <a:t>Jak to vše zvládnout?</a:t>
            </a:r>
            <a:r>
              <a:rPr lang="cs-CZ" sz="2800" dirty="0"/>
              <a:t> </a:t>
            </a:r>
          </a:p>
        </p:txBody>
      </p:sp>
      <p:sp>
        <p:nvSpPr>
          <p:cNvPr id="5" name="TextovéPole 4"/>
          <p:cNvSpPr txBox="1"/>
          <p:nvPr/>
        </p:nvSpPr>
        <p:spPr>
          <a:xfrm>
            <a:off x="755350" y="0"/>
            <a:ext cx="10877293" cy="769441"/>
          </a:xfrm>
          <a:prstGeom prst="rect">
            <a:avLst/>
          </a:prstGeom>
          <a:noFill/>
        </p:spPr>
        <p:txBody>
          <a:bodyPr wrap="square" rtlCol="0">
            <a:spAutoFit/>
          </a:bodyPr>
          <a:lstStyle/>
          <a:p>
            <a:r>
              <a:rPr lang="cs-CZ" sz="4400" b="1" cap="small" dirty="0" smtClean="0"/>
              <a:t>Nehraj si jen na svém vlastním písečku</a:t>
            </a:r>
            <a:endParaRPr lang="cs-CZ" sz="4400" dirty="0"/>
          </a:p>
        </p:txBody>
      </p:sp>
      <p:sp>
        <p:nvSpPr>
          <p:cNvPr id="6" name="Obdélník 5"/>
          <p:cNvSpPr/>
          <p:nvPr/>
        </p:nvSpPr>
        <p:spPr>
          <a:xfrm>
            <a:off x="393216" y="2301438"/>
            <a:ext cx="11464003" cy="3046988"/>
          </a:xfrm>
          <a:prstGeom prst="rect">
            <a:avLst/>
          </a:prstGeom>
        </p:spPr>
        <p:txBody>
          <a:bodyPr wrap="square">
            <a:spAutoFit/>
          </a:bodyPr>
          <a:lstStyle/>
          <a:p>
            <a:pPr marL="514350" lvl="0" indent="-514350">
              <a:buFont typeface="+mj-lt"/>
              <a:buAutoNum type="arabicPeriod"/>
            </a:pPr>
            <a:r>
              <a:rPr lang="cs-CZ" sz="3200" dirty="0"/>
              <a:t>Bůh od nás očekává – evangelizaci, zakládání sborů </a:t>
            </a:r>
          </a:p>
          <a:p>
            <a:pPr marL="514350" lvl="0" indent="-514350">
              <a:buFont typeface="+mj-lt"/>
              <a:buAutoNum type="arabicPeriod"/>
            </a:pPr>
            <a:r>
              <a:rPr lang="cs-CZ" sz="3200" dirty="0"/>
              <a:t>Minimálně jsi povolán jako svědek – jako dobrý svědek – buď připraven</a:t>
            </a:r>
          </a:p>
          <a:p>
            <a:pPr marL="514350" lvl="0" indent="-514350">
              <a:buFont typeface="+mj-lt"/>
              <a:buAutoNum type="arabicPeriod"/>
            </a:pPr>
            <a:r>
              <a:rPr lang="cs-CZ" sz="3200" dirty="0"/>
              <a:t>Nauč se princip rozsévání a žně – sklidíš jen to, co jsi zasel</a:t>
            </a:r>
          </a:p>
          <a:p>
            <a:pPr marL="514350" lvl="0" indent="-514350">
              <a:buFont typeface="+mj-lt"/>
              <a:buAutoNum type="arabicPeriod"/>
            </a:pPr>
            <a:r>
              <a:rPr lang="cs-CZ" sz="3200" dirty="0"/>
              <a:t>Je to zápas – pochyby, zastrašování</a:t>
            </a:r>
          </a:p>
          <a:p>
            <a:pPr marL="514350" lvl="0" indent="-514350">
              <a:buFont typeface="+mj-lt"/>
              <a:buAutoNum type="arabicPeriod"/>
            </a:pPr>
            <a:r>
              <a:rPr lang="cs-CZ" sz="3200" dirty="0"/>
              <a:t>Spolehni se na Boží moc – nechej DS skrze Tebe působit</a:t>
            </a:r>
          </a:p>
        </p:txBody>
      </p:sp>
    </p:spTree>
    <p:extLst>
      <p:ext uri="{BB962C8B-B14F-4D97-AF65-F5344CB8AC3E}">
        <p14:creationId xmlns:p14="http://schemas.microsoft.com/office/powerpoint/2010/main" val="107907267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500"/>
                                        <p:tgtEl>
                                          <p:spTgt spid="6">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fade">
                                      <p:cBhvr>
                                        <p:cTn id="19" dur="500"/>
                                        <p:tgtEl>
                                          <p:spTgt spid="6">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6">
                                            <p:txEl>
                                              <p:pRg st="2" end="2"/>
                                            </p:txEl>
                                          </p:spTgt>
                                        </p:tgtEl>
                                        <p:attrNameLst>
                                          <p:attrName>style.visibility</p:attrName>
                                        </p:attrNameLst>
                                      </p:cBhvr>
                                      <p:to>
                                        <p:strVal val="visible"/>
                                      </p:to>
                                    </p:set>
                                    <p:animEffect transition="in" filter="fade">
                                      <p:cBhvr>
                                        <p:cTn id="24" dur="500"/>
                                        <p:tgtEl>
                                          <p:spTgt spid="6">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animEffect transition="in" filter="fade">
                                      <p:cBhvr>
                                        <p:cTn id="29" dur="500"/>
                                        <p:tgtEl>
                                          <p:spTgt spid="6">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6">
                                            <p:txEl>
                                              <p:pRg st="4" end="4"/>
                                            </p:txEl>
                                          </p:spTgt>
                                        </p:tgtEl>
                                        <p:attrNameLst>
                                          <p:attrName>style.visibility</p:attrName>
                                        </p:attrNameLst>
                                      </p:cBhvr>
                                      <p:to>
                                        <p:strVal val="visible"/>
                                      </p:to>
                                    </p:set>
                                    <p:animEffect transition="in" filter="fade">
                                      <p:cBhvr>
                                        <p:cTn id="34"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p:cNvSpPr>
            <a:spLocks noGrp="1"/>
          </p:cNvSpPr>
          <p:nvPr>
            <p:ph type="subTitle" idx="1"/>
          </p:nvPr>
        </p:nvSpPr>
        <p:spPr>
          <a:xfrm>
            <a:off x="2869366" y="5987870"/>
            <a:ext cx="9144000" cy="754025"/>
          </a:xfrm>
        </p:spPr>
        <p:txBody>
          <a:bodyPr>
            <a:normAutofit/>
          </a:bodyPr>
          <a:lstStyle/>
          <a:p>
            <a:r>
              <a:rPr lang="cs-CZ" sz="2400" dirty="0"/>
              <a:t>Jirka Pospíšil, KC NADĚJE Bučovice, </a:t>
            </a:r>
            <a:r>
              <a:rPr lang="cs-CZ" sz="2400" dirty="0" smtClean="0"/>
              <a:t>8.10.2017</a:t>
            </a:r>
            <a:endParaRPr lang="cs-CZ" sz="2400" dirty="0"/>
          </a:p>
        </p:txBody>
      </p:sp>
      <p:sp>
        <p:nvSpPr>
          <p:cNvPr id="4" name="Obdélník 3"/>
          <p:cNvSpPr/>
          <p:nvPr/>
        </p:nvSpPr>
        <p:spPr>
          <a:xfrm>
            <a:off x="301840" y="1212275"/>
            <a:ext cx="11996006" cy="523220"/>
          </a:xfrm>
          <a:prstGeom prst="rect">
            <a:avLst/>
          </a:prstGeom>
        </p:spPr>
        <p:txBody>
          <a:bodyPr wrap="square">
            <a:spAutoFit/>
          </a:bodyPr>
          <a:lstStyle/>
          <a:p>
            <a:r>
              <a:rPr lang="cs-CZ" sz="2800" b="1" dirty="0"/>
              <a:t>Jak to vše zvládnout?</a:t>
            </a:r>
            <a:r>
              <a:rPr lang="cs-CZ" sz="2800" dirty="0"/>
              <a:t> </a:t>
            </a:r>
          </a:p>
        </p:txBody>
      </p:sp>
      <p:sp>
        <p:nvSpPr>
          <p:cNvPr id="5" name="TextovéPole 4"/>
          <p:cNvSpPr txBox="1"/>
          <p:nvPr/>
        </p:nvSpPr>
        <p:spPr>
          <a:xfrm>
            <a:off x="755350" y="0"/>
            <a:ext cx="10877293" cy="769441"/>
          </a:xfrm>
          <a:prstGeom prst="rect">
            <a:avLst/>
          </a:prstGeom>
          <a:noFill/>
        </p:spPr>
        <p:txBody>
          <a:bodyPr wrap="square" rtlCol="0">
            <a:spAutoFit/>
          </a:bodyPr>
          <a:lstStyle/>
          <a:p>
            <a:r>
              <a:rPr lang="cs-CZ" sz="4400" b="1" cap="small" dirty="0" smtClean="0"/>
              <a:t>Nehraj si jen na svém vlastním písečku</a:t>
            </a:r>
            <a:endParaRPr lang="cs-CZ" sz="4400" dirty="0"/>
          </a:p>
        </p:txBody>
      </p:sp>
      <p:sp>
        <p:nvSpPr>
          <p:cNvPr id="6" name="Obdélník 5"/>
          <p:cNvSpPr/>
          <p:nvPr/>
        </p:nvSpPr>
        <p:spPr>
          <a:xfrm>
            <a:off x="393216" y="2301438"/>
            <a:ext cx="11464003" cy="2062103"/>
          </a:xfrm>
          <a:prstGeom prst="rect">
            <a:avLst/>
          </a:prstGeom>
        </p:spPr>
        <p:txBody>
          <a:bodyPr wrap="square">
            <a:spAutoFit/>
          </a:bodyPr>
          <a:lstStyle/>
          <a:p>
            <a:pPr marL="514350" lvl="0" indent="-514350">
              <a:buFont typeface="+mj-lt"/>
              <a:buAutoNum type="arabicPeriod"/>
            </a:pPr>
            <a:r>
              <a:rPr lang="cs-CZ" sz="3200" dirty="0"/>
              <a:t>Začni se modlit pravidelně za šíření evangelia</a:t>
            </a:r>
          </a:p>
          <a:p>
            <a:pPr marL="514350" lvl="0" indent="-514350">
              <a:buFont typeface="+mj-lt"/>
              <a:buAutoNum type="arabicPeriod"/>
            </a:pPr>
            <a:r>
              <a:rPr lang="cs-CZ" sz="3200" dirty="0"/>
              <a:t>Zapoj se do zakládání sborů – Slavkov</a:t>
            </a:r>
          </a:p>
          <a:p>
            <a:pPr marL="514350" lvl="0" indent="-514350">
              <a:buFont typeface="+mj-lt"/>
              <a:buAutoNum type="arabicPeriod"/>
            </a:pPr>
            <a:r>
              <a:rPr lang="cs-CZ" sz="3200" dirty="0"/>
              <a:t>Vytvoř SPZ a začněte se modlit za lidi, které Ti Bůh položí na srdce</a:t>
            </a:r>
          </a:p>
        </p:txBody>
      </p:sp>
    </p:spTree>
    <p:extLst>
      <p:ext uri="{BB962C8B-B14F-4D97-AF65-F5344CB8AC3E}">
        <p14:creationId xmlns:p14="http://schemas.microsoft.com/office/powerpoint/2010/main" val="47511703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500"/>
                                        <p:tgtEl>
                                          <p:spTgt spid="6">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fade">
                                      <p:cBhvr>
                                        <p:cTn id="19" dur="500"/>
                                        <p:tgtEl>
                                          <p:spTgt spid="6">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6">
                                            <p:txEl>
                                              <p:pRg st="2" end="2"/>
                                            </p:txEl>
                                          </p:spTgt>
                                        </p:tgtEl>
                                        <p:attrNameLst>
                                          <p:attrName>style.visibility</p:attrName>
                                        </p:attrNameLst>
                                      </p:cBhvr>
                                      <p:to>
                                        <p:strVal val="visible"/>
                                      </p:to>
                                    </p:set>
                                    <p:animEffect transition="in" filter="fade">
                                      <p:cBhvr>
                                        <p:cTn id="24"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2524594" y="821418"/>
            <a:ext cx="9144000" cy="1641490"/>
          </a:xfrm>
        </p:spPr>
        <p:txBody>
          <a:bodyPr/>
          <a:lstStyle/>
          <a:p>
            <a:endParaRPr lang="cs-CZ" dirty="0"/>
          </a:p>
        </p:txBody>
      </p:sp>
      <p:sp>
        <p:nvSpPr>
          <p:cNvPr id="3" name="Podnadpis 2"/>
          <p:cNvSpPr>
            <a:spLocks noGrp="1"/>
          </p:cNvSpPr>
          <p:nvPr>
            <p:ph type="subTitle" idx="1"/>
          </p:nvPr>
        </p:nvSpPr>
        <p:spPr>
          <a:xfrm>
            <a:off x="2869366" y="5987870"/>
            <a:ext cx="9144000" cy="754025"/>
          </a:xfrm>
        </p:spPr>
        <p:txBody>
          <a:bodyPr>
            <a:normAutofit/>
          </a:bodyPr>
          <a:lstStyle/>
          <a:p>
            <a:r>
              <a:rPr lang="cs-CZ" sz="2400" dirty="0" smtClean="0"/>
              <a:t>Jirka Pospíšil, KC NADĚJE Bučovice, 8.10.2017</a:t>
            </a:r>
            <a:endParaRPr lang="cs-CZ" sz="2400" dirty="0"/>
          </a:p>
        </p:txBody>
      </p:sp>
      <p:pic>
        <p:nvPicPr>
          <p:cNvPr id="6" name="Obráze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9030"/>
            <a:ext cx="12192000" cy="7319531"/>
          </a:xfrm>
          <a:prstGeom prst="rect">
            <a:avLst/>
          </a:prstGeom>
        </p:spPr>
      </p:pic>
    </p:spTree>
    <p:extLst>
      <p:ext uri="{BB962C8B-B14F-4D97-AF65-F5344CB8AC3E}">
        <p14:creationId xmlns:p14="http://schemas.microsoft.com/office/powerpoint/2010/main" val="106255957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2524594" y="821418"/>
            <a:ext cx="9144000" cy="1641490"/>
          </a:xfrm>
        </p:spPr>
        <p:txBody>
          <a:bodyPr/>
          <a:lstStyle/>
          <a:p>
            <a:endParaRPr lang="cs-CZ" dirty="0"/>
          </a:p>
        </p:txBody>
      </p:sp>
      <p:sp>
        <p:nvSpPr>
          <p:cNvPr id="3" name="Podnadpis 2"/>
          <p:cNvSpPr>
            <a:spLocks noGrp="1"/>
          </p:cNvSpPr>
          <p:nvPr>
            <p:ph type="subTitle" idx="1"/>
          </p:nvPr>
        </p:nvSpPr>
        <p:spPr>
          <a:xfrm>
            <a:off x="2869366" y="5987870"/>
            <a:ext cx="9144000" cy="754025"/>
          </a:xfrm>
        </p:spPr>
        <p:txBody>
          <a:bodyPr>
            <a:normAutofit/>
          </a:bodyPr>
          <a:lstStyle/>
          <a:p>
            <a:r>
              <a:rPr lang="cs-CZ" sz="2400" dirty="0" smtClean="0"/>
              <a:t>Jirka Pospíšil, KC NADĚJE Bučovice, 21.5.2017</a:t>
            </a:r>
            <a:endParaRPr lang="cs-CZ" sz="2400"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225"/>
            <a:ext cx="12192000" cy="6857999"/>
          </a:xfrm>
          <a:prstGeom prst="rect">
            <a:avLst/>
          </a:prstGeom>
        </p:spPr>
      </p:pic>
      <p:sp>
        <p:nvSpPr>
          <p:cNvPr id="5" name="TextovéPole 4"/>
          <p:cNvSpPr txBox="1"/>
          <p:nvPr/>
        </p:nvSpPr>
        <p:spPr>
          <a:xfrm>
            <a:off x="358515" y="2363742"/>
            <a:ext cx="4332157" cy="2308324"/>
          </a:xfrm>
          <a:prstGeom prst="rect">
            <a:avLst/>
          </a:prstGeom>
          <a:noFill/>
        </p:spPr>
        <p:txBody>
          <a:bodyPr wrap="square" rtlCol="0">
            <a:spAutoFit/>
          </a:bodyPr>
          <a:lstStyle/>
          <a:p>
            <a:r>
              <a:rPr lang="cs-CZ" sz="7200" b="1" dirty="0" smtClean="0"/>
              <a:t>Pravý</a:t>
            </a:r>
          </a:p>
          <a:p>
            <a:r>
              <a:rPr lang="cs-CZ" sz="7200" b="1" dirty="0" smtClean="0"/>
              <a:t>učedník</a:t>
            </a:r>
            <a:endParaRPr lang="cs-CZ" sz="7200" b="1" dirty="0"/>
          </a:p>
        </p:txBody>
      </p:sp>
    </p:spTree>
    <p:extLst>
      <p:ext uri="{BB962C8B-B14F-4D97-AF65-F5344CB8AC3E}">
        <p14:creationId xmlns:p14="http://schemas.microsoft.com/office/powerpoint/2010/main" val="367073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
                                        <p:tgtEl>
                                          <p:spTgt spid="5"/>
                                        </p:tgtEl>
                                      </p:cBhvr>
                                    </p:animEffect>
                                    <p:anim calcmode="lin" valueType="num">
                                      <p:cBhvr>
                                        <p:cTn id="8" dur="400" fill="hold"/>
                                        <p:tgtEl>
                                          <p:spTgt spid="5"/>
                                        </p:tgtEl>
                                        <p:attrNameLst>
                                          <p:attrName>ppt_x</p:attrName>
                                        </p:attrNameLst>
                                      </p:cBhvr>
                                      <p:tavLst>
                                        <p:tav tm="0">
                                          <p:val>
                                            <p:strVal val="#ppt_x"/>
                                          </p:val>
                                        </p:tav>
                                        <p:tav tm="100000">
                                          <p:val>
                                            <p:strVal val="#ppt_x"/>
                                          </p:val>
                                        </p:tav>
                                      </p:tavLst>
                                    </p:anim>
                                    <p:anim calcmode="lin" valueType="num">
                                      <p:cBhvr>
                                        <p:cTn id="9" dur="400" fill="hold"/>
                                        <p:tgtEl>
                                          <p:spTgt spid="5"/>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p:cNvSpPr>
            <a:spLocks noGrp="1"/>
          </p:cNvSpPr>
          <p:nvPr>
            <p:ph type="subTitle" idx="1"/>
          </p:nvPr>
        </p:nvSpPr>
        <p:spPr>
          <a:xfrm>
            <a:off x="2869366" y="5987870"/>
            <a:ext cx="9144000" cy="754025"/>
          </a:xfrm>
        </p:spPr>
        <p:txBody>
          <a:bodyPr>
            <a:normAutofit/>
          </a:bodyPr>
          <a:lstStyle/>
          <a:p>
            <a:r>
              <a:rPr lang="cs-CZ" sz="2400" dirty="0"/>
              <a:t>Jirka Pospíšil, KC NADĚJE Bučovice, 8.10.2017</a:t>
            </a:r>
          </a:p>
        </p:txBody>
      </p:sp>
      <p:sp>
        <p:nvSpPr>
          <p:cNvPr id="4" name="TextovéPole 3"/>
          <p:cNvSpPr txBox="1"/>
          <p:nvPr/>
        </p:nvSpPr>
        <p:spPr>
          <a:xfrm>
            <a:off x="606390" y="647079"/>
            <a:ext cx="10539665" cy="5509200"/>
          </a:xfrm>
          <a:prstGeom prst="rect">
            <a:avLst/>
          </a:prstGeom>
          <a:noFill/>
        </p:spPr>
        <p:txBody>
          <a:bodyPr wrap="square" rtlCol="0">
            <a:spAutoFit/>
          </a:bodyPr>
          <a:lstStyle/>
          <a:p>
            <a:r>
              <a:rPr lang="cs-CZ" sz="4400" b="1" dirty="0" smtClean="0"/>
              <a:t>Opakování </a:t>
            </a:r>
            <a:r>
              <a:rPr lang="mr-IN" sz="4400" b="1" dirty="0" smtClean="0"/>
              <a:t>–</a:t>
            </a:r>
            <a:r>
              <a:rPr lang="cs-CZ" sz="4400" b="1" dirty="0" smtClean="0"/>
              <a:t> pravé učednictví</a:t>
            </a:r>
          </a:p>
          <a:p>
            <a:r>
              <a:rPr lang="cs-CZ" sz="4400" dirty="0" smtClean="0"/>
              <a:t> </a:t>
            </a:r>
          </a:p>
          <a:p>
            <a:pPr marL="742950" indent="-742950">
              <a:buAutoNum type="arabicParenR"/>
            </a:pPr>
            <a:r>
              <a:rPr lang="cs-CZ" sz="4400" dirty="0" smtClean="0"/>
              <a:t>učedník </a:t>
            </a:r>
            <a:r>
              <a:rPr lang="cs-CZ" sz="4400" dirty="0"/>
              <a:t>touží sloužit </a:t>
            </a:r>
            <a:r>
              <a:rPr lang="cs-CZ" sz="4400" dirty="0" smtClean="0"/>
              <a:t>Kristu</a:t>
            </a:r>
          </a:p>
          <a:p>
            <a:pPr marL="742950" indent="-742950">
              <a:buAutoNum type="arabicParenR"/>
            </a:pPr>
            <a:r>
              <a:rPr lang="cs-CZ" sz="4400" dirty="0" smtClean="0"/>
              <a:t>zaměřuje </a:t>
            </a:r>
            <a:r>
              <a:rPr lang="cs-CZ" sz="4400" dirty="0"/>
              <a:t>se na druhé </a:t>
            </a:r>
            <a:endParaRPr lang="cs-CZ" sz="4400" dirty="0" smtClean="0"/>
          </a:p>
          <a:p>
            <a:pPr marL="742950" indent="-742950">
              <a:buAutoNum type="arabicParenR"/>
            </a:pPr>
            <a:r>
              <a:rPr lang="cs-CZ" sz="4400" dirty="0" smtClean="0"/>
              <a:t>hledá</a:t>
            </a:r>
            <a:r>
              <a:rPr lang="cs-CZ" sz="4400" dirty="0"/>
              <a:t>, jak naplnit Boží </a:t>
            </a:r>
            <a:r>
              <a:rPr lang="cs-CZ" sz="4400" dirty="0" smtClean="0"/>
              <a:t>vůli </a:t>
            </a:r>
          </a:p>
          <a:p>
            <a:pPr marL="742950" indent="-742950">
              <a:buAutoNum type="arabicParenR"/>
            </a:pPr>
            <a:r>
              <a:rPr lang="cs-CZ" sz="4400" dirty="0" smtClean="0"/>
              <a:t>ví </a:t>
            </a:r>
            <a:r>
              <a:rPr lang="cs-CZ" sz="4400" dirty="0"/>
              <a:t>kým je Kristu, zná svoji identitu a své zodpovědnosti… je si vědom své autority od Boha – být tu místo Něj</a:t>
            </a:r>
          </a:p>
        </p:txBody>
      </p:sp>
    </p:spTree>
    <p:extLst>
      <p:ext uri="{BB962C8B-B14F-4D97-AF65-F5344CB8AC3E}">
        <p14:creationId xmlns:p14="http://schemas.microsoft.com/office/powerpoint/2010/main" val="7691461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 calcmode="lin" valueType="num">
                                      <p:cBhvr additive="base">
                                        <p:cTn id="1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anim calcmode="lin" valueType="num">
                                      <p:cBhvr additive="base">
                                        <p:cTn id="25"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p:cNvSpPr>
            <a:spLocks noGrp="1"/>
          </p:cNvSpPr>
          <p:nvPr>
            <p:ph type="subTitle" idx="1"/>
          </p:nvPr>
        </p:nvSpPr>
        <p:spPr>
          <a:xfrm>
            <a:off x="2869366" y="5987870"/>
            <a:ext cx="9144000" cy="754025"/>
          </a:xfrm>
        </p:spPr>
        <p:txBody>
          <a:bodyPr>
            <a:normAutofit/>
          </a:bodyPr>
          <a:lstStyle/>
          <a:p>
            <a:r>
              <a:rPr lang="cs-CZ" sz="2400" dirty="0"/>
              <a:t>Jirka Pospíšil, KC NADĚJE Bučovice, 8.10.2017</a:t>
            </a:r>
          </a:p>
        </p:txBody>
      </p:sp>
      <p:sp>
        <p:nvSpPr>
          <p:cNvPr id="4" name="TextovéPole 3"/>
          <p:cNvSpPr txBox="1"/>
          <p:nvPr/>
        </p:nvSpPr>
        <p:spPr>
          <a:xfrm>
            <a:off x="606390" y="647079"/>
            <a:ext cx="10539665" cy="5509200"/>
          </a:xfrm>
          <a:prstGeom prst="rect">
            <a:avLst/>
          </a:prstGeom>
          <a:noFill/>
        </p:spPr>
        <p:txBody>
          <a:bodyPr wrap="square" rtlCol="0">
            <a:spAutoFit/>
          </a:bodyPr>
          <a:lstStyle/>
          <a:p>
            <a:r>
              <a:rPr lang="cs-CZ" sz="4400" b="1" dirty="0"/>
              <a:t>Opakování </a:t>
            </a:r>
            <a:r>
              <a:rPr lang="mr-IN" sz="4400" b="1" dirty="0"/>
              <a:t>–</a:t>
            </a:r>
            <a:r>
              <a:rPr lang="cs-CZ" sz="4400" b="1" dirty="0"/>
              <a:t> pravé učednictví</a:t>
            </a:r>
          </a:p>
          <a:p>
            <a:endParaRPr lang="cs-CZ" sz="4400" b="1" dirty="0"/>
          </a:p>
          <a:p>
            <a:r>
              <a:rPr lang="cs-CZ" sz="4400" dirty="0" smtClean="0"/>
              <a:t>5) hledá, </a:t>
            </a:r>
            <a:r>
              <a:rPr lang="cs-CZ" sz="4400" dirty="0"/>
              <a:t>jak šířit Boží </a:t>
            </a:r>
            <a:r>
              <a:rPr lang="cs-CZ" sz="4400" dirty="0" smtClean="0"/>
              <a:t>království</a:t>
            </a:r>
          </a:p>
          <a:p>
            <a:r>
              <a:rPr lang="cs-CZ" sz="4400" dirty="0" smtClean="0"/>
              <a:t>6) naplňuje Boží povolání pro svůj život</a:t>
            </a:r>
          </a:p>
          <a:p>
            <a:r>
              <a:rPr lang="cs-CZ" sz="4400" dirty="0" smtClean="0"/>
              <a:t>7) touží po závislosti na Bohu</a:t>
            </a:r>
          </a:p>
          <a:p>
            <a:r>
              <a:rPr lang="cs-CZ" sz="4400" dirty="0" smtClean="0"/>
              <a:t>8) žije ve svobodě </a:t>
            </a:r>
            <a:r>
              <a:rPr lang="mr-IN" sz="4400" dirty="0" smtClean="0"/>
              <a:t>–</a:t>
            </a:r>
            <a:r>
              <a:rPr lang="cs-CZ" sz="4400" dirty="0" smtClean="0"/>
              <a:t> v Božích přikázáních</a:t>
            </a:r>
          </a:p>
          <a:p>
            <a:r>
              <a:rPr lang="cs-CZ" sz="4400" dirty="0" smtClean="0"/>
              <a:t>9) je disciplinovaný</a:t>
            </a:r>
          </a:p>
          <a:p>
            <a:r>
              <a:rPr lang="cs-CZ" sz="4400" dirty="0" smtClean="0"/>
              <a:t>10) proklamuje kulturu Božího království</a:t>
            </a:r>
          </a:p>
        </p:txBody>
      </p:sp>
    </p:spTree>
    <p:extLst>
      <p:ext uri="{BB962C8B-B14F-4D97-AF65-F5344CB8AC3E}">
        <p14:creationId xmlns:p14="http://schemas.microsoft.com/office/powerpoint/2010/main" val="165577838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 calcmode="lin" valueType="num">
                                      <p:cBhvr additive="base">
                                        <p:cTn id="1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anim calcmode="lin" valueType="num">
                                      <p:cBhvr additive="base">
                                        <p:cTn id="25"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 calcmode="lin" valueType="num">
                                      <p:cBhvr additive="base">
                                        <p:cTn id="31"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anim calcmode="lin" valueType="num">
                                      <p:cBhvr additive="base">
                                        <p:cTn id="37"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2524594" y="821418"/>
            <a:ext cx="9144000" cy="1641490"/>
          </a:xfrm>
        </p:spPr>
        <p:txBody>
          <a:bodyPr/>
          <a:lstStyle/>
          <a:p>
            <a:endParaRPr lang="cs-CZ" dirty="0"/>
          </a:p>
        </p:txBody>
      </p:sp>
      <p:sp>
        <p:nvSpPr>
          <p:cNvPr id="3" name="Podnadpis 2"/>
          <p:cNvSpPr>
            <a:spLocks noGrp="1"/>
          </p:cNvSpPr>
          <p:nvPr>
            <p:ph type="subTitle" idx="1"/>
          </p:nvPr>
        </p:nvSpPr>
        <p:spPr>
          <a:xfrm>
            <a:off x="2869366" y="5987870"/>
            <a:ext cx="9144000" cy="754025"/>
          </a:xfrm>
        </p:spPr>
        <p:txBody>
          <a:bodyPr>
            <a:normAutofit/>
          </a:bodyPr>
          <a:lstStyle/>
          <a:p>
            <a:r>
              <a:rPr lang="cs-CZ" sz="2400" dirty="0" smtClean="0"/>
              <a:t>Jirka Pospíšil, KC NADĚJE Bučovice, 8.10.2017</a:t>
            </a:r>
            <a:endParaRPr lang="cs-CZ" sz="2400" dirty="0"/>
          </a:p>
        </p:txBody>
      </p:sp>
      <p:pic>
        <p:nvPicPr>
          <p:cNvPr id="6" name="Obráze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9030"/>
            <a:ext cx="12192000" cy="7319531"/>
          </a:xfrm>
          <a:prstGeom prst="rect">
            <a:avLst/>
          </a:prstGeom>
        </p:spPr>
      </p:pic>
    </p:spTree>
    <p:extLst>
      <p:ext uri="{BB962C8B-B14F-4D97-AF65-F5344CB8AC3E}">
        <p14:creationId xmlns:p14="http://schemas.microsoft.com/office/powerpoint/2010/main" val="204849781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2524594" y="821418"/>
            <a:ext cx="9144000" cy="1641490"/>
          </a:xfrm>
        </p:spPr>
        <p:txBody>
          <a:bodyPr/>
          <a:lstStyle/>
          <a:p>
            <a:endParaRPr lang="cs-CZ" dirty="0"/>
          </a:p>
        </p:txBody>
      </p:sp>
      <p:sp>
        <p:nvSpPr>
          <p:cNvPr id="3" name="Podnadpis 2"/>
          <p:cNvSpPr>
            <a:spLocks noGrp="1"/>
          </p:cNvSpPr>
          <p:nvPr>
            <p:ph type="subTitle" idx="1"/>
          </p:nvPr>
        </p:nvSpPr>
        <p:spPr>
          <a:xfrm>
            <a:off x="2869366" y="5987870"/>
            <a:ext cx="9144000" cy="754025"/>
          </a:xfrm>
        </p:spPr>
        <p:txBody>
          <a:bodyPr>
            <a:normAutofit/>
          </a:bodyPr>
          <a:lstStyle/>
          <a:p>
            <a:r>
              <a:rPr lang="cs-CZ" sz="2400" dirty="0" smtClean="0"/>
              <a:t>Jirka Pospíšil, KC NADĚJE Bučovice, 8.10.2017</a:t>
            </a:r>
            <a:endParaRPr lang="cs-CZ" sz="2400"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705" y="14669"/>
            <a:ext cx="9388716" cy="6843331"/>
          </a:xfrm>
          <a:prstGeom prst="rect">
            <a:avLst/>
          </a:prstGeom>
        </p:spPr>
      </p:pic>
    </p:spTree>
    <p:extLst>
      <p:ext uri="{BB962C8B-B14F-4D97-AF65-F5344CB8AC3E}">
        <p14:creationId xmlns:p14="http://schemas.microsoft.com/office/powerpoint/2010/main" val="188229313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2524594" y="821418"/>
            <a:ext cx="9144000" cy="1641490"/>
          </a:xfrm>
        </p:spPr>
        <p:txBody>
          <a:bodyPr/>
          <a:lstStyle/>
          <a:p>
            <a:endParaRPr lang="cs-CZ" dirty="0"/>
          </a:p>
        </p:txBody>
      </p:sp>
      <p:sp>
        <p:nvSpPr>
          <p:cNvPr id="3" name="Podnadpis 2"/>
          <p:cNvSpPr>
            <a:spLocks noGrp="1"/>
          </p:cNvSpPr>
          <p:nvPr>
            <p:ph type="subTitle" idx="1"/>
          </p:nvPr>
        </p:nvSpPr>
        <p:spPr>
          <a:xfrm>
            <a:off x="2869366" y="5987870"/>
            <a:ext cx="9144000" cy="754025"/>
          </a:xfrm>
        </p:spPr>
        <p:txBody>
          <a:bodyPr>
            <a:normAutofit/>
          </a:bodyPr>
          <a:lstStyle/>
          <a:p>
            <a:r>
              <a:rPr lang="cs-CZ" sz="2400" dirty="0" smtClean="0"/>
              <a:t>Jirka Pospíšil, KC NADĚJE Bučovice, 8.10.2017</a:t>
            </a:r>
            <a:endParaRPr lang="cs-CZ" sz="2400" dirty="0"/>
          </a:p>
        </p:txBody>
      </p:sp>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1831" y="0"/>
            <a:ext cx="10335638" cy="6858000"/>
          </a:xfrm>
          <a:prstGeom prst="rect">
            <a:avLst/>
          </a:prstGeom>
        </p:spPr>
      </p:pic>
    </p:spTree>
    <p:extLst>
      <p:ext uri="{BB962C8B-B14F-4D97-AF65-F5344CB8AC3E}">
        <p14:creationId xmlns:p14="http://schemas.microsoft.com/office/powerpoint/2010/main" val="105823591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2524594" y="821418"/>
            <a:ext cx="9144000" cy="1641490"/>
          </a:xfrm>
        </p:spPr>
        <p:txBody>
          <a:bodyPr/>
          <a:lstStyle/>
          <a:p>
            <a:endParaRPr lang="cs-CZ" dirty="0"/>
          </a:p>
        </p:txBody>
      </p:sp>
      <p:sp>
        <p:nvSpPr>
          <p:cNvPr id="3" name="Podnadpis 2"/>
          <p:cNvSpPr>
            <a:spLocks noGrp="1"/>
          </p:cNvSpPr>
          <p:nvPr>
            <p:ph type="subTitle" idx="1"/>
          </p:nvPr>
        </p:nvSpPr>
        <p:spPr>
          <a:xfrm>
            <a:off x="2869366" y="5987870"/>
            <a:ext cx="9144000" cy="754025"/>
          </a:xfrm>
        </p:spPr>
        <p:txBody>
          <a:bodyPr>
            <a:normAutofit/>
          </a:bodyPr>
          <a:lstStyle/>
          <a:p>
            <a:r>
              <a:rPr lang="cs-CZ" sz="2400" dirty="0" smtClean="0"/>
              <a:t>Jirka Pospíšil, KC NADĚJE Bučovice, 8.10.2017</a:t>
            </a:r>
            <a:endParaRPr lang="cs-CZ" sz="2400" dirty="0"/>
          </a:p>
        </p:txBody>
      </p:sp>
      <p:pic>
        <p:nvPicPr>
          <p:cNvPr id="6" name="Obráze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0" y="0"/>
            <a:ext cx="4572000" cy="6858000"/>
          </a:xfrm>
          <a:prstGeom prst="rect">
            <a:avLst/>
          </a:prstGeom>
        </p:spPr>
      </p:pic>
    </p:spTree>
    <p:extLst>
      <p:ext uri="{BB962C8B-B14F-4D97-AF65-F5344CB8AC3E}">
        <p14:creationId xmlns:p14="http://schemas.microsoft.com/office/powerpoint/2010/main" val="105121366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TF10001006">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10001006" id="{A55DF1DA-22EC-4DA4-B170-D3F0FF81047C}" vid="{3BFA2149-51D1-489C-9B65-4F9563B089DE}"/>
    </a:ext>
  </a:extLst>
</a:theme>
</file>

<file path=docProps/app.xml><?xml version="1.0" encoding="utf-8"?>
<Properties xmlns="http://schemas.openxmlformats.org/officeDocument/2006/extended-properties" xmlns:vt="http://schemas.openxmlformats.org/officeDocument/2006/docPropsVTypes">
  <Template>Hloubka</Template>
  <TotalTime>210</TotalTime>
  <Words>992</Words>
  <Application>Microsoft Macintosh PowerPoint</Application>
  <PresentationFormat>Širokoúhlá obrazovka</PresentationFormat>
  <Paragraphs>108</Paragraphs>
  <Slides>28</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28</vt:i4>
      </vt:variant>
    </vt:vector>
  </HeadingPairs>
  <TitlesOfParts>
    <vt:vector size="32" baseType="lpstr">
      <vt:lpstr>Corbel</vt:lpstr>
      <vt:lpstr>Mangal</vt:lpstr>
      <vt:lpstr>Arial</vt:lpstr>
      <vt:lpstr>TF10001006</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NEHRAJ SI NA SVÉM vlastním písečku</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
  <LinksUpToDate>false</LinksUpToDate>
  <SharedDoc>false</SharedDoc>
  <HyperlinksChanged>false</HyperlinksChanged>
  <AppVersion>15.0039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Jirka Pospíšil</dc:creator>
  <cp:lastModifiedBy>Jirka Pospíšil</cp:lastModifiedBy>
  <cp:revision>28</cp:revision>
  <dcterms:created xsi:type="dcterms:W3CDTF">2017-05-21T05:45:04Z</dcterms:created>
  <dcterms:modified xsi:type="dcterms:W3CDTF">2017-10-08T07:26:47Z</dcterms:modified>
</cp:coreProperties>
</file>