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7" r:id="rId3"/>
    <p:sldId id="277" r:id="rId4"/>
    <p:sldId id="267" r:id="rId5"/>
    <p:sldId id="278" r:id="rId6"/>
    <p:sldId id="288" r:id="rId7"/>
    <p:sldId id="279" r:id="rId8"/>
    <p:sldId id="280" r:id="rId9"/>
    <p:sldId id="289" r:id="rId10"/>
    <p:sldId id="290" r:id="rId11"/>
    <p:sldId id="281" r:id="rId12"/>
    <p:sldId id="282" r:id="rId13"/>
    <p:sldId id="283" r:id="rId14"/>
    <p:sldId id="284" r:id="rId15"/>
    <p:sldId id="285" r:id="rId16"/>
    <p:sldId id="286" r:id="rId17"/>
    <p:sldId id="291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5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0AF57-DF84-4441-8684-1B0920485579}" type="datetimeFigureOut">
              <a:rPr lang="cs-CZ" smtClean="0"/>
              <a:pPr/>
              <a:t>15. 10. 2017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992888" cy="3168352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VŠECHNO, CO JE ŽIVÉ ROSTE </a:t>
            </a: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4800" dirty="0" smtClean="0"/>
              <a:t>... </a:t>
            </a:r>
            <a:r>
              <a:rPr lang="cs-CZ" sz="3200" dirty="0" smtClean="0"/>
              <a:t>Bůh má plán pro tvůj </a:t>
            </a:r>
            <a:r>
              <a:rPr lang="cs-CZ" sz="3200" dirty="0" smtClean="0"/>
              <a:t>život</a:t>
            </a:r>
            <a:endParaRPr lang="cs-CZ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267744" y="54868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AC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Bučovice, 15.10.2017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admin\Documents\PaV\kázání\Rust_bucovice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59944"/>
            <a:ext cx="3528392" cy="2509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323528" y="5661248"/>
            <a:ext cx="7992888" cy="720080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V</a:t>
            </a:r>
            <a:r>
              <a:rPr lang="cs-CZ" sz="2400" b="1" dirty="0" smtClean="0"/>
              <a:t> lidském těle</a:t>
            </a:r>
            <a:r>
              <a:rPr lang="cs-CZ" sz="2400" dirty="0" smtClean="0"/>
              <a:t> cca 200 druhů buněk, celkem 10</a:t>
            </a:r>
            <a:r>
              <a:rPr lang="cs-CZ" sz="2400" baseline="30000" dirty="0" smtClean="0"/>
              <a:t>12</a:t>
            </a:r>
            <a:r>
              <a:rPr lang="cs-CZ" sz="2400" dirty="0" smtClean="0"/>
              <a:t> až 10</a:t>
            </a:r>
            <a:r>
              <a:rPr lang="cs-CZ" sz="2400" baseline="30000" dirty="0" smtClean="0"/>
              <a:t>18</a:t>
            </a:r>
            <a:endParaRPr lang="cs-CZ" sz="2400" dirty="0"/>
          </a:p>
        </p:txBody>
      </p:sp>
      <p:pic>
        <p:nvPicPr>
          <p:cNvPr id="18434" name="Picture 2" descr="C:\Users\admin\Documents\PaV\kázání\Rust_bucovice\bu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6692213" cy="5019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561662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Vše na Zemi běží podle určitého „rámcového plánu“ stvořitele</a:t>
            </a:r>
            <a:r>
              <a:rPr lang="cs-CZ" sz="2400" b="1" dirty="0" smtClean="0"/>
              <a:t>:</a:t>
            </a:r>
            <a:br>
              <a:rPr lang="cs-CZ" sz="2400" b="1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1 M 1,11 Bůh také řekl: „</a:t>
            </a:r>
            <a:r>
              <a:rPr lang="cs-CZ" sz="2400" b="1" dirty="0" smtClean="0"/>
              <a:t>Zazelenej se země</a:t>
            </a:r>
            <a:r>
              <a:rPr lang="cs-CZ" sz="2400" dirty="0" smtClean="0"/>
              <a:t> zelení: bylinami, které se rozmnožují semeny, a ovocným stromovím rozmanitého druhu…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27 </a:t>
            </a:r>
            <a:r>
              <a:rPr lang="cs-CZ" sz="2400" b="1" dirty="0" smtClean="0"/>
              <a:t>Bůh stvořil člověka, aby byl jeho obrazem</a:t>
            </a:r>
            <a:r>
              <a:rPr lang="cs-CZ" sz="2400" dirty="0" smtClean="0"/>
              <a:t>, stvořil ho, aby byl obrazem Božím, jako muže a ženu je stvořil.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28 </a:t>
            </a:r>
            <a:r>
              <a:rPr lang="cs-CZ" sz="2400" dirty="0" smtClean="0"/>
              <a:t>A Bůh jim řekl: „</a:t>
            </a:r>
            <a:r>
              <a:rPr lang="cs-CZ" sz="2400" b="1" dirty="0" smtClean="0"/>
              <a:t>Ploďte a množte se a naplňte zemi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5616624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dirty="0" smtClean="0"/>
              <a:t>Voda ( sněhová vločka</a:t>
            </a:r>
            <a:r>
              <a:rPr lang="cs-CZ" sz="2400" b="1" dirty="0" smtClean="0"/>
              <a:t>):</a:t>
            </a:r>
            <a:br>
              <a:rPr lang="cs-CZ" sz="2400" b="1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Vločky (121 </a:t>
            </a:r>
            <a:r>
              <a:rPr lang="cs-CZ" sz="2400" dirty="0" err="1" smtClean="0"/>
              <a:t>zákl</a:t>
            </a:r>
            <a:r>
              <a:rPr lang="cs-CZ" sz="2400" dirty="0" smtClean="0"/>
              <a:t> tvarů, šest přibližně stejných ramen, každá vločka padá jinak. Jeden krystalek je asi miliarda molekul vody, každá vločka je jiná, je patrný pevný řád - mají stejnou souměrnost, v 1 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je minimálně 10</a:t>
            </a:r>
            <a:r>
              <a:rPr lang="cs-CZ" sz="2400" baseline="30000" dirty="0" smtClean="0"/>
              <a:t>9</a:t>
            </a:r>
            <a:r>
              <a:rPr lang="cs-CZ" sz="2400" dirty="0" smtClean="0"/>
              <a:t> vloček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dirty="0" smtClean="0"/>
              <a:t>V lidském těle</a:t>
            </a:r>
            <a:r>
              <a:rPr lang="cs-CZ" sz="2400" dirty="0" smtClean="0"/>
              <a:t> cca 200 druhů buněk, celkem 10</a:t>
            </a:r>
            <a:r>
              <a:rPr lang="cs-CZ" sz="2400" baseline="30000" dirty="0" smtClean="0"/>
              <a:t>12</a:t>
            </a:r>
            <a:r>
              <a:rPr lang="cs-CZ" sz="2400" dirty="0" smtClean="0"/>
              <a:t> až </a:t>
            </a:r>
            <a:r>
              <a:rPr lang="cs-CZ" sz="2400" dirty="0" smtClean="0"/>
              <a:t>10</a:t>
            </a:r>
            <a:r>
              <a:rPr lang="cs-CZ" sz="2400" baseline="30000" dirty="0" smtClean="0"/>
              <a:t>18</a:t>
            </a:r>
            <a:br>
              <a:rPr lang="cs-CZ" sz="2400" baseline="30000" dirty="0" smtClean="0"/>
            </a:br>
            <a:r>
              <a:rPr lang="cs-CZ" sz="2400" baseline="30000" dirty="0" smtClean="0"/>
              <a:t/>
            </a:r>
            <a:br>
              <a:rPr lang="cs-CZ" sz="2400" baseline="30000" dirty="0" smtClean="0"/>
            </a:br>
            <a:r>
              <a:rPr lang="cs-CZ" sz="2400" baseline="30000" dirty="0" smtClean="0"/>
              <a:t/>
            </a:r>
            <a:br>
              <a:rPr lang="cs-CZ" sz="2400" baseline="30000" dirty="0" smtClean="0"/>
            </a:br>
            <a:r>
              <a:rPr lang="cs-CZ" sz="3600" b="1" i="1" dirty="0" smtClean="0">
                <a:solidFill>
                  <a:srgbClr val="FF0000"/>
                </a:solidFill>
              </a:rPr>
              <a:t>To všechno dělá Bůh, co s tím děláš Ty?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416824" cy="3816424"/>
          </a:xfrm>
        </p:spPr>
        <p:txBody>
          <a:bodyPr>
            <a:noAutofit/>
          </a:bodyPr>
          <a:lstStyle/>
          <a:p>
            <a:pPr algn="l"/>
            <a:r>
              <a:rPr lang="cs-CZ" sz="3200" b="1" i="1" dirty="0" smtClean="0"/>
              <a:t>Existuje </a:t>
            </a:r>
            <a:r>
              <a:rPr lang="cs-CZ" sz="3200" b="1" i="1" dirty="0" smtClean="0"/>
              <a:t>PLÁN pro buňku, přírodu, vesmír, Zemi, lidstvo, Izrael,  při stvoření, skrze JK, definitiv. na konci</a:t>
            </a:r>
            <a:r>
              <a:rPr lang="cs-CZ" sz="3200" dirty="0" smtClean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dirty="0" smtClean="0">
                <a:solidFill>
                  <a:srgbClr val="FF0000"/>
                </a:solidFill>
              </a:rPr>
              <a:t>A </a:t>
            </a:r>
            <a:r>
              <a:rPr lang="cs-CZ" sz="3200" b="1" dirty="0" smtClean="0">
                <a:solidFill>
                  <a:srgbClr val="FF0000"/>
                </a:solidFill>
              </a:rPr>
              <a:t>co Boží plán pro náš vnitřní a vnější (duchovní růst)?</a:t>
            </a:r>
            <a:endParaRPr lang="cs-CZ" sz="32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C:\Users\admin\Documents\PaV\kázání\Rust_bucovice\la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43074"/>
            <a:ext cx="3095464" cy="17337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5616624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Jaký </a:t>
            </a:r>
            <a:r>
              <a:rPr lang="cs-CZ" sz="3200" dirty="0" smtClean="0"/>
              <a:t>vliv to má na naši</a:t>
            </a:r>
            <a:r>
              <a:rPr lang="cs-CZ" sz="3200" dirty="0" smtClean="0"/>
              <a:t>: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- </a:t>
            </a:r>
            <a:r>
              <a:rPr lang="cs-CZ" sz="3200" b="1" dirty="0" smtClean="0"/>
              <a:t>horlivost </a:t>
            </a:r>
            <a:r>
              <a:rPr lang="cs-CZ" sz="3200" b="1" dirty="0" smtClean="0"/>
              <a:t>a nadšení </a:t>
            </a:r>
            <a:r>
              <a:rPr lang="cs-CZ" sz="3200" dirty="0" smtClean="0"/>
              <a:t>(ne pasivita, spotřeba a kritika)</a:t>
            </a:r>
            <a:br>
              <a:rPr lang="cs-CZ" sz="3200" dirty="0" smtClean="0"/>
            </a:br>
            <a:r>
              <a:rPr lang="cs-CZ" sz="3200" dirty="0" smtClean="0"/>
              <a:t>- </a:t>
            </a:r>
            <a:r>
              <a:rPr lang="cs-CZ" sz="3200" b="1" dirty="0" smtClean="0"/>
              <a:t>modlitby</a:t>
            </a:r>
            <a:r>
              <a:rPr lang="cs-CZ" sz="3200" dirty="0" smtClean="0"/>
              <a:t> </a:t>
            </a:r>
            <a:r>
              <a:rPr lang="cs-CZ" sz="3200" dirty="0" smtClean="0"/>
              <a:t>a </a:t>
            </a:r>
            <a:r>
              <a:rPr lang="cs-CZ" sz="3200" b="1" dirty="0" smtClean="0"/>
              <a:t>hledání</a:t>
            </a:r>
            <a:r>
              <a:rPr lang="cs-CZ" sz="3200" dirty="0" smtClean="0"/>
              <a:t> Božích odpovědí</a:t>
            </a:r>
            <a:br>
              <a:rPr lang="cs-CZ" sz="3200" dirty="0" smtClean="0"/>
            </a:br>
            <a:r>
              <a:rPr lang="cs-CZ" sz="3200" dirty="0" smtClean="0"/>
              <a:t>- </a:t>
            </a:r>
            <a:r>
              <a:rPr lang="cs-CZ" sz="3200" b="1" dirty="0" smtClean="0"/>
              <a:t>překonávání </a:t>
            </a:r>
            <a:r>
              <a:rPr lang="cs-CZ" sz="3200" b="1" dirty="0" smtClean="0"/>
              <a:t>obtíží </a:t>
            </a:r>
            <a:r>
              <a:rPr lang="cs-CZ" sz="3200" dirty="0" smtClean="0"/>
              <a:t>a praktické životní úkoly</a:t>
            </a:r>
            <a:br>
              <a:rPr lang="cs-CZ" sz="3200" dirty="0" smtClean="0"/>
            </a:br>
            <a:r>
              <a:rPr lang="cs-CZ" sz="3200" dirty="0" smtClean="0"/>
              <a:t>- </a:t>
            </a:r>
            <a:r>
              <a:rPr lang="cs-CZ" sz="3200" b="1" dirty="0" smtClean="0"/>
              <a:t>služba</a:t>
            </a:r>
            <a:r>
              <a:rPr lang="cs-CZ" sz="3200" dirty="0" smtClean="0"/>
              <a:t> </a:t>
            </a:r>
            <a:r>
              <a:rPr lang="cs-CZ" sz="3200" dirty="0" smtClean="0"/>
              <a:t>obdarováním</a:t>
            </a:r>
            <a:br>
              <a:rPr lang="cs-CZ" sz="3200" dirty="0" smtClean="0"/>
            </a:br>
            <a:r>
              <a:rPr lang="cs-CZ" sz="3200" dirty="0" smtClean="0"/>
              <a:t>- sílí </a:t>
            </a:r>
            <a:r>
              <a:rPr lang="cs-CZ" sz="3200" dirty="0" smtClean="0"/>
              <a:t>vědomí, že jsme </a:t>
            </a:r>
            <a:r>
              <a:rPr lang="cs-CZ" sz="3200" b="1" dirty="0" smtClean="0"/>
              <a:t>jedno tělo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5616624"/>
          </a:xfrm>
        </p:spPr>
        <p:txBody>
          <a:bodyPr>
            <a:noAutofit/>
          </a:bodyPr>
          <a:lstStyle/>
          <a:p>
            <a:pPr algn="l"/>
            <a:r>
              <a:rPr lang="cs-CZ" sz="3200" dirty="0" err="1" smtClean="0"/>
              <a:t>Ef</a:t>
            </a:r>
            <a:r>
              <a:rPr lang="cs-CZ" sz="3200" dirty="0" smtClean="0"/>
              <a:t> 4, 7 </a:t>
            </a:r>
            <a:r>
              <a:rPr lang="cs-CZ" sz="3200" b="1" dirty="0" smtClean="0"/>
              <a:t>Každému</a:t>
            </a:r>
            <a:r>
              <a:rPr lang="cs-CZ" sz="3200" dirty="0" smtClean="0"/>
              <a:t> z nás byla dána … </a:t>
            </a:r>
            <a:r>
              <a:rPr lang="cs-CZ" sz="3200" b="1" dirty="0" smtClean="0"/>
              <a:t>Kristova obdarování</a:t>
            </a:r>
            <a:r>
              <a:rPr lang="cs-CZ" sz="3200" dirty="0" smtClean="0"/>
              <a:t>.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11 A toto jsou jeho dary: jedny povolal za </a:t>
            </a:r>
            <a:r>
              <a:rPr lang="cs-CZ" sz="3200" b="1" dirty="0" smtClean="0"/>
              <a:t>apoštoly</a:t>
            </a:r>
            <a:r>
              <a:rPr lang="cs-CZ" sz="3200" dirty="0" smtClean="0"/>
              <a:t>, jiné za </a:t>
            </a:r>
            <a:r>
              <a:rPr lang="cs-CZ" sz="3200" b="1" dirty="0" smtClean="0"/>
              <a:t>proroky</a:t>
            </a:r>
            <a:r>
              <a:rPr lang="cs-CZ" sz="3200" dirty="0" smtClean="0"/>
              <a:t>, jiné za </a:t>
            </a:r>
            <a:r>
              <a:rPr lang="cs-CZ" sz="3200" b="1" dirty="0" smtClean="0"/>
              <a:t>zvěstovatele evangelia</a:t>
            </a:r>
            <a:r>
              <a:rPr lang="cs-CZ" sz="3200" dirty="0" smtClean="0"/>
              <a:t>, jiné za </a:t>
            </a:r>
            <a:r>
              <a:rPr lang="cs-CZ" sz="3200" b="1" dirty="0" smtClean="0"/>
              <a:t>pastýře a učitele</a:t>
            </a:r>
            <a:r>
              <a:rPr lang="cs-CZ" sz="3200" dirty="0" smtClean="0"/>
              <a:t>,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12 aby své vyvolené dokonale </a:t>
            </a:r>
            <a:r>
              <a:rPr lang="cs-CZ" sz="3200" b="1" dirty="0" smtClean="0"/>
              <a:t>připravil k dílu služby</a:t>
            </a:r>
            <a:r>
              <a:rPr lang="cs-CZ" sz="3200" dirty="0" smtClean="0"/>
              <a:t> – k budování Kristova těla, </a:t>
            </a:r>
            <a:endParaRPr lang="cs-CZ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561662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Osobní růst - Jan Marek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b="1" dirty="0" smtClean="0"/>
              <a:t>Sk 15, 36</a:t>
            </a:r>
            <a:r>
              <a:rPr lang="cs-CZ" sz="2000" dirty="0" smtClean="0"/>
              <a:t> Po nějaké době řekl Pavel </a:t>
            </a:r>
            <a:r>
              <a:rPr lang="cs-CZ" sz="2000" dirty="0" err="1" smtClean="0"/>
              <a:t>Barnabášovi</a:t>
            </a:r>
            <a:r>
              <a:rPr lang="cs-CZ" sz="2000" dirty="0" smtClean="0"/>
              <a:t>: „Navštivme opět naše bratry ve všech městech, kde jsme kázali slovo Páně, a podívejme se, jak se jim daří.“ </a:t>
            </a:r>
            <a:br>
              <a:rPr lang="cs-CZ" sz="2000" dirty="0" smtClean="0"/>
            </a:br>
            <a:r>
              <a:rPr lang="cs-CZ" sz="2000" dirty="0" smtClean="0"/>
              <a:t>37 </a:t>
            </a:r>
            <a:r>
              <a:rPr lang="cs-CZ" sz="2000" dirty="0" err="1" smtClean="0"/>
              <a:t>Barnabáš</a:t>
            </a:r>
            <a:r>
              <a:rPr lang="cs-CZ" sz="2000" dirty="0" smtClean="0"/>
              <a:t> chtěl s sebou vzít také </a:t>
            </a:r>
            <a:r>
              <a:rPr lang="cs-CZ" sz="2000" b="1" dirty="0" smtClean="0"/>
              <a:t>Jana Marka.</a:t>
            </a: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38 Pavel však nepokládal za správné vzít ho s sebou, poněvadž je opustil v </a:t>
            </a:r>
            <a:r>
              <a:rPr lang="cs-CZ" sz="2000" dirty="0" err="1" smtClean="0"/>
              <a:t>Pamfylii</a:t>
            </a:r>
            <a:r>
              <a:rPr lang="cs-CZ" sz="2000" dirty="0" smtClean="0"/>
              <a:t> a v práci s nimi nepokračoval. </a:t>
            </a:r>
            <a:r>
              <a:rPr lang="cs-CZ" sz="2000" i="1" dirty="0" smtClean="0"/>
              <a:t>(zřejmě zklamal)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39 Vznikla z toho taková neshoda, že se spolu rozešli: </a:t>
            </a:r>
            <a:r>
              <a:rPr lang="cs-CZ" sz="2000" dirty="0" err="1" smtClean="0"/>
              <a:t>Barnabáš</a:t>
            </a:r>
            <a:r>
              <a:rPr lang="cs-CZ" sz="2000" dirty="0" smtClean="0"/>
              <a:t> vzal s sebou Marka a plavil se na Kypr,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 2Tm 4,11 píše P. </a:t>
            </a:r>
            <a:r>
              <a:rPr lang="cs-CZ" sz="2000" dirty="0" err="1" smtClean="0"/>
              <a:t>Timoteovi</a:t>
            </a:r>
            <a:r>
              <a:rPr lang="cs-CZ" sz="2000" dirty="0" smtClean="0"/>
              <a:t>: Jediný Lukáš je se mnou. </a:t>
            </a:r>
            <a:r>
              <a:rPr lang="cs-CZ" sz="2000" b="1" dirty="0" smtClean="0"/>
              <a:t>Marka vezmi s sebou, bude mi užitečný jako pomocník</a:t>
            </a:r>
            <a:r>
              <a:rPr lang="cs-CZ" sz="2000" dirty="0" smtClean="0"/>
              <a:t>.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1800" i="1" dirty="0" smtClean="0"/>
              <a:t>Tradice dále považuje Marka za prvního patriarchu alexandrijského a tedy zakladatele křesťanství v Africe. </a:t>
            </a:r>
            <a:r>
              <a:rPr lang="cs-CZ" sz="1800" i="1" dirty="0" smtClean="0"/>
              <a:t> + 67</a:t>
            </a:r>
            <a:r>
              <a:rPr lang="cs-CZ" sz="1800" i="1" dirty="0" smtClean="0"/>
              <a:t/>
            </a:r>
            <a:br>
              <a:rPr lang="cs-CZ" sz="1800" i="1" dirty="0" smtClean="0"/>
            </a:br>
            <a:endParaRPr lang="cs-CZ" sz="24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992888" cy="3888432"/>
          </a:xfrm>
        </p:spPr>
        <p:txBody>
          <a:bodyPr>
            <a:noAutofit/>
          </a:bodyPr>
          <a:lstStyle/>
          <a:p>
            <a:pPr algn="l"/>
            <a:r>
              <a:rPr lang="cs-CZ" sz="2800" i="1" dirty="0" smtClean="0"/>
              <a:t>Buďme </a:t>
            </a:r>
            <a:r>
              <a:rPr lang="cs-CZ" sz="2800" b="1" i="1" dirty="0" smtClean="0"/>
              <a:t>pravdiví v lásce</a:t>
            </a:r>
            <a:r>
              <a:rPr lang="cs-CZ" sz="2800" i="1" dirty="0" smtClean="0"/>
              <a:t>, ať ve všem dorůstáme v Krista. </a:t>
            </a:r>
            <a:r>
              <a:rPr lang="cs-CZ" sz="2800" i="1" dirty="0" err="1" smtClean="0"/>
              <a:t>Ef</a:t>
            </a:r>
            <a:r>
              <a:rPr lang="cs-CZ" sz="2800" i="1" dirty="0" smtClean="0"/>
              <a:t> </a:t>
            </a:r>
            <a:r>
              <a:rPr lang="cs-CZ" sz="2800" i="1" dirty="0" smtClean="0"/>
              <a:t>4,15</a:t>
            </a:r>
            <a:br>
              <a:rPr lang="cs-CZ" sz="2800" i="1" dirty="0" smtClean="0"/>
            </a:br>
            <a:r>
              <a:rPr lang="cs-CZ" sz="2800" i="1" dirty="0" smtClean="0"/>
              <a:t/>
            </a:r>
            <a:br>
              <a:rPr lang="cs-CZ" sz="2800" i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i="1" dirty="0" smtClean="0"/>
              <a:t>Koho Pán miluje, toho </a:t>
            </a:r>
            <a:r>
              <a:rPr lang="cs-CZ" sz="2800" b="1" i="1" dirty="0" smtClean="0"/>
              <a:t>přísně vychovává</a:t>
            </a:r>
            <a:r>
              <a:rPr lang="cs-CZ" sz="2800" i="1" dirty="0" smtClean="0"/>
              <a:t>, a trestá každého, koho přijímá za syna.‘ </a:t>
            </a:r>
            <a:r>
              <a:rPr lang="cs-CZ" sz="2800" b="1" i="1" dirty="0" smtClean="0"/>
              <a:t>Podvolujte se jeho výchově</a:t>
            </a:r>
            <a:r>
              <a:rPr lang="cs-CZ" sz="2800" i="1" dirty="0" smtClean="0"/>
              <a:t>; Bůh s vámi jedná jako se svými syny. Byl by to vůbec syn, kdyby ho otec nevychovával?  </a:t>
            </a:r>
            <a:r>
              <a:rPr lang="cs-CZ" sz="2800" i="1" dirty="0" err="1" smtClean="0"/>
              <a:t>Žd</a:t>
            </a:r>
            <a:r>
              <a:rPr lang="cs-CZ" sz="2800" i="1" dirty="0" smtClean="0"/>
              <a:t> 12, 6-7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556792"/>
            <a:ext cx="4464496" cy="288032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Arial Black" pitchFamily="34" charset="0"/>
              </a:rPr>
              <a:t>POKRAČUJ </a:t>
            </a:r>
            <a:r>
              <a:rPr lang="cs-CZ" sz="3200" b="1" dirty="0" smtClean="0">
                <a:latin typeface="Arial Black" pitchFamily="34" charset="0"/>
              </a:rPr>
              <a:t>DÁL, </a:t>
            </a:r>
            <a:br>
              <a:rPr lang="cs-CZ" sz="3200" b="1" dirty="0" smtClean="0">
                <a:latin typeface="Arial Black" pitchFamily="34" charset="0"/>
              </a:rPr>
            </a:br>
            <a:r>
              <a:rPr lang="cs-CZ" sz="3200" b="1" dirty="0" smtClean="0"/>
              <a:t>AŤ POPOROSTEŠ! 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CO </a:t>
            </a:r>
            <a:r>
              <a:rPr lang="cs-CZ" sz="3200" b="1" dirty="0" smtClean="0"/>
              <a:t>JE </a:t>
            </a:r>
            <a:r>
              <a:rPr lang="cs-CZ" sz="3200" b="1" dirty="0" smtClean="0"/>
              <a:t>ŽIVÉ, TO ROSTE.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400" dirty="0" smtClean="0"/>
              <a:t>To je Boží plán </a:t>
            </a:r>
            <a:r>
              <a:rPr lang="cs-CZ" sz="2400" dirty="0" smtClean="0"/>
              <a:t>pro tvůj </a:t>
            </a:r>
            <a:r>
              <a:rPr lang="cs-CZ" sz="2400" dirty="0" smtClean="0"/>
              <a:t>život!</a:t>
            </a:r>
            <a:r>
              <a:rPr lang="cs-CZ" sz="24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cs-CZ" sz="2400" dirty="0" smtClean="0">
                <a:solidFill>
                  <a:schemeClr val="bg1"/>
                </a:solidFill>
                <a:latin typeface="Arial Black" pitchFamily="34" charset="0"/>
              </a:rPr>
            </a:br>
            <a:endParaRPr lang="cs-CZ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992888" cy="3888432"/>
          </a:xfrm>
        </p:spPr>
        <p:txBody>
          <a:bodyPr>
            <a:noAutofit/>
          </a:bodyPr>
          <a:lstStyle/>
          <a:p>
            <a:pPr algn="l"/>
            <a:r>
              <a:rPr lang="cs-CZ" sz="2800" i="1" dirty="0" smtClean="0"/>
              <a:t>Buďme </a:t>
            </a:r>
            <a:r>
              <a:rPr lang="cs-CZ" sz="2800" b="1" i="1" dirty="0" smtClean="0"/>
              <a:t>pravdiví v lásce</a:t>
            </a:r>
            <a:r>
              <a:rPr lang="cs-CZ" sz="2800" i="1" dirty="0" smtClean="0"/>
              <a:t>, ať ve všem dorůstáme v Krista. </a:t>
            </a:r>
            <a:r>
              <a:rPr lang="cs-CZ" sz="2800" i="1" dirty="0" err="1" smtClean="0"/>
              <a:t>Ef</a:t>
            </a:r>
            <a:r>
              <a:rPr lang="cs-CZ" sz="2800" i="1" dirty="0" smtClean="0"/>
              <a:t> </a:t>
            </a:r>
            <a:r>
              <a:rPr lang="cs-CZ" sz="2800" i="1" dirty="0" smtClean="0"/>
              <a:t>4,15</a:t>
            </a:r>
            <a:br>
              <a:rPr lang="cs-CZ" sz="2800" i="1" dirty="0" smtClean="0"/>
            </a:br>
            <a:r>
              <a:rPr lang="cs-CZ" sz="2800" i="1" dirty="0" smtClean="0"/>
              <a:t/>
            </a:r>
            <a:br>
              <a:rPr lang="cs-CZ" sz="2800" i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i="1" dirty="0" smtClean="0"/>
              <a:t>Koho Pán miluje, toho </a:t>
            </a:r>
            <a:r>
              <a:rPr lang="cs-CZ" sz="2800" b="1" i="1" dirty="0" smtClean="0"/>
              <a:t>přísně vychovává</a:t>
            </a:r>
            <a:r>
              <a:rPr lang="cs-CZ" sz="2800" i="1" dirty="0" smtClean="0"/>
              <a:t>, a trestá každého, koho přijímá za syna.‘ </a:t>
            </a:r>
            <a:r>
              <a:rPr lang="cs-CZ" sz="2800" b="1" i="1" dirty="0" smtClean="0"/>
              <a:t>Podvolujte se jeho výchově</a:t>
            </a:r>
            <a:r>
              <a:rPr lang="cs-CZ" sz="2800" i="1" dirty="0" smtClean="0"/>
              <a:t>; Bůh s vámi jedná jako se svými syny. Byl by to vůbec syn, kdyby ho otec nevychovával?  </a:t>
            </a:r>
            <a:r>
              <a:rPr lang="cs-CZ" sz="2800" i="1" dirty="0" err="1" smtClean="0"/>
              <a:t>Žd</a:t>
            </a:r>
            <a:r>
              <a:rPr lang="cs-CZ" sz="2800" i="1" dirty="0" smtClean="0"/>
              <a:t> 12, 6-7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489654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Růst</a:t>
            </a:r>
            <a:r>
              <a:rPr lang="cs-CZ" sz="2400" dirty="0" smtClean="0"/>
              <a:t> je zvětšování množství hmoty a velikosti organismu.</a:t>
            </a:r>
            <a:br>
              <a:rPr lang="cs-CZ" sz="2400" dirty="0" smtClean="0"/>
            </a:br>
            <a:r>
              <a:rPr lang="cs-CZ" sz="2400" dirty="0" smtClean="0"/>
              <a:t> Je jedním z hlavních projevů života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Za </a:t>
            </a:r>
            <a:r>
              <a:rPr lang="cs-CZ" sz="2400" b="1" dirty="0" smtClean="0"/>
              <a:t>růst není</a:t>
            </a:r>
            <a:r>
              <a:rPr lang="cs-CZ" sz="2400" dirty="0" smtClean="0"/>
              <a:t> považována změna hmoty, například bobtnání semen nasáváním vody. Takovéto změny provádějí i mrtvé organismy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U některých organismů probíhá </a:t>
            </a:r>
            <a:r>
              <a:rPr lang="cs-CZ" sz="2400" b="1" dirty="0" smtClean="0"/>
              <a:t>po celý život</a:t>
            </a:r>
            <a:r>
              <a:rPr lang="cs-CZ" sz="2400" dirty="0" smtClean="0"/>
              <a:t> (, např</a:t>
            </a:r>
            <a:r>
              <a:rPr lang="cs-CZ" sz="2400" b="1" dirty="0" smtClean="0"/>
              <a:t>. ryby</a:t>
            </a:r>
            <a:r>
              <a:rPr lang="cs-CZ" sz="2400" dirty="0" smtClean="0"/>
              <a:t>), jindy jen po </a:t>
            </a:r>
            <a:r>
              <a:rPr lang="cs-CZ" sz="2400" b="1" dirty="0" smtClean="0"/>
              <a:t>část života (ptáci, savci)</a:t>
            </a:r>
            <a:r>
              <a:rPr lang="cs-CZ" sz="2400" dirty="0" smtClean="0"/>
              <a:t>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Je několik způsobů: buď zvyšováním počtu buněk dělením (počet buněk se u člověka v období </a:t>
            </a:r>
            <a:r>
              <a:rPr lang="cs-CZ" sz="2400" b="1" dirty="0" smtClean="0"/>
              <a:t>od novorozence k dospělci třicetkrát zvýší</a:t>
            </a:r>
            <a:r>
              <a:rPr lang="cs-CZ" sz="2400" dirty="0" smtClean="0"/>
              <a:t>, nebo </a:t>
            </a:r>
            <a:r>
              <a:rPr lang="cs-CZ" sz="2400" b="1" dirty="0" smtClean="0"/>
              <a:t>růstem buněk stávajících</a:t>
            </a:r>
            <a:r>
              <a:rPr lang="cs-CZ" sz="2400" dirty="0" smtClean="0"/>
              <a:t>, případně zvyšováním obsahu mezibuněčné hmoty.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ocuments\PaV\kázání\Rust_bucovice\rust rostli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3781"/>
            <a:ext cx="7143291" cy="5543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4896544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/>
              <a:t>Růst člověka </a:t>
            </a:r>
            <a:r>
              <a:rPr lang="cs-CZ" sz="2400" b="1" dirty="0" smtClean="0"/>
              <a:t>není rovnoměrný</a:t>
            </a:r>
            <a:r>
              <a:rPr lang="cs-CZ" sz="2400" dirty="0" smtClean="0"/>
              <a:t>: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 prvním roce života chlapci i dívky vyrostou v průměru </a:t>
            </a:r>
            <a:r>
              <a:rPr lang="cs-CZ" sz="2400" b="1" dirty="0" smtClean="0"/>
              <a:t>o 25 cm</a:t>
            </a:r>
            <a:r>
              <a:rPr lang="cs-CZ" sz="2400" dirty="0" smtClean="0"/>
              <a:t>, během druhého roku již pak „jen“ </a:t>
            </a:r>
            <a:r>
              <a:rPr lang="cs-CZ" sz="2400" b="1" dirty="0" smtClean="0"/>
              <a:t>o 12 cm</a:t>
            </a:r>
            <a:r>
              <a:rPr lang="cs-CZ" sz="2400" dirty="0" smtClean="0"/>
              <a:t>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Pak </a:t>
            </a:r>
            <a:r>
              <a:rPr lang="cs-CZ" sz="2400" dirty="0" smtClean="0"/>
              <a:t>významně zpomaluje, přírůstky výšky těla jsou v průměru </a:t>
            </a:r>
            <a:r>
              <a:rPr lang="cs-CZ" sz="2400" b="1" dirty="0" smtClean="0"/>
              <a:t>5 až 6 cm za rok</a:t>
            </a:r>
            <a:r>
              <a:rPr lang="cs-CZ" sz="2400" dirty="0" smtClean="0"/>
              <a:t>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Konec </a:t>
            </a:r>
            <a:r>
              <a:rPr lang="cs-CZ" sz="2400" dirty="0" smtClean="0"/>
              <a:t>r. je někdy mezi 18 – 21 rokem – dorůstání nejvyšší tělesné výšky.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min\Documents\PaV\kázání\Rust_bucovice\dite-mereni-vys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5544616" cy="3595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4896544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/>
              <a:t>Pohledy na věc: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a) Růst je </a:t>
            </a:r>
            <a:r>
              <a:rPr lang="cs-CZ" sz="2400" b="1" dirty="0" smtClean="0"/>
              <a:t>„pasivní“ záležitost</a:t>
            </a:r>
            <a:r>
              <a:rPr lang="cs-CZ" sz="2400" dirty="0" smtClean="0"/>
              <a:t> – prostě vyrosteme a jsme </a:t>
            </a:r>
            <a:r>
              <a:rPr lang="cs-CZ" sz="2400" b="1" dirty="0" smtClean="0"/>
              <a:t>velcí </a:t>
            </a:r>
            <a:r>
              <a:rPr lang="cs-CZ" sz="2400" dirty="0" smtClean="0"/>
              <a:t>(j- podob. o </a:t>
            </a:r>
            <a:r>
              <a:rPr lang="cs-CZ" sz="2400" dirty="0" err="1" smtClean="0"/>
              <a:t>hořčič</a:t>
            </a:r>
            <a:r>
              <a:rPr lang="cs-CZ" sz="2400" dirty="0" smtClean="0"/>
              <a:t>. zrnu, prostě samo roste a roste</a:t>
            </a:r>
            <a:r>
              <a:rPr lang="cs-CZ" sz="2400" dirty="0" smtClean="0"/>
              <a:t>…)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b) růst je „</a:t>
            </a:r>
            <a:r>
              <a:rPr lang="cs-CZ" sz="2400" b="1" dirty="0" smtClean="0"/>
              <a:t>aktivní </a:t>
            </a:r>
            <a:r>
              <a:rPr lang="cs-CZ" sz="2400" dirty="0" smtClean="0"/>
              <a:t>záležitost“ – stále se musíme učit a trénovat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i="1" dirty="0" smtClean="0"/>
              <a:t>Je </a:t>
            </a:r>
            <a:r>
              <a:rPr lang="cs-CZ" sz="2400" b="1" i="1" dirty="0" smtClean="0"/>
              <a:t>velký rozdíl mezi: být velký a být dospělý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561662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Vše na Zemi běží podle určitého „rámcového plánu“ stvořitele: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1 M 1,11 Bůh také řekl: „</a:t>
            </a:r>
            <a:r>
              <a:rPr lang="cs-CZ" sz="2400" b="1" dirty="0" smtClean="0"/>
              <a:t>Zazelenej se země</a:t>
            </a:r>
            <a:r>
              <a:rPr lang="cs-CZ" sz="2400" dirty="0" smtClean="0"/>
              <a:t> zelení: bylinami, které se rozmnožují semeny, a ovocným stromovím rozmanitého druhu…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27 </a:t>
            </a:r>
            <a:r>
              <a:rPr lang="cs-CZ" sz="2400" b="1" dirty="0" smtClean="0"/>
              <a:t>Bůh stvořil člověka, aby byl jeho obrazem</a:t>
            </a:r>
            <a:r>
              <a:rPr lang="cs-CZ" sz="2400" dirty="0" smtClean="0"/>
              <a:t>, stvořil ho, aby byl obrazem Božím, jako muže a ženu je stvořil.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28 </a:t>
            </a:r>
            <a:r>
              <a:rPr lang="cs-CZ" sz="2400" dirty="0" smtClean="0"/>
              <a:t>A Bůh jim řekl: „</a:t>
            </a:r>
            <a:r>
              <a:rPr lang="cs-CZ" sz="2400" b="1" dirty="0" smtClean="0"/>
              <a:t>Ploďte a množte se a naplňte zemi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3816424" cy="4968552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Voda </a:t>
            </a:r>
            <a:r>
              <a:rPr lang="cs-CZ" sz="2400" b="1" dirty="0" smtClean="0"/>
              <a:t>( sněhová vločka):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Vločky (121 </a:t>
            </a:r>
            <a:r>
              <a:rPr lang="cs-CZ" sz="2400" dirty="0" err="1" smtClean="0"/>
              <a:t>zákl</a:t>
            </a:r>
            <a:r>
              <a:rPr lang="cs-CZ" sz="2400" dirty="0" smtClean="0"/>
              <a:t> tvarů, šest přibližně stejných ramen, každá vločka padá jinak. Jeden krystalek je asi miliarda molekul vody,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každá </a:t>
            </a:r>
            <a:r>
              <a:rPr lang="cs-CZ" sz="2400" dirty="0" smtClean="0"/>
              <a:t>vločka je jiná, je patrný pevný řád - mají stejnou souměrnost, v 1 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je minimálně 10</a:t>
            </a:r>
            <a:r>
              <a:rPr lang="cs-CZ" sz="2400" baseline="30000" dirty="0" smtClean="0"/>
              <a:t>9</a:t>
            </a:r>
            <a:r>
              <a:rPr lang="cs-CZ" sz="2400" dirty="0" smtClean="0"/>
              <a:t> vloček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19458" name="Picture 2" descr="C:\Users\admin\Documents\PaV\kázání\Rust_bucovice\Snowflak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2792" y="980728"/>
            <a:ext cx="3767445" cy="48172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139</Words>
  <Application>Microsoft Office PowerPoint</Application>
  <PresentationFormat>Předvádění na obrazovce (4:3)</PresentationFormat>
  <Paragraphs>17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VŠECHNO, CO JE ŽIVÉ ROSTE  ... Bůh má plán pro tvůj život</vt:lpstr>
      <vt:lpstr>Buďme pravdiví v lásce, ať ve všem dorůstáme v Krista. Ef 4,15   Koho Pán miluje, toho přísně vychovává, a trestá každého, koho přijímá za syna.‘ Podvolujte se jeho výchově; Bůh s vámi jedná jako se svými syny. Byl by to vůbec syn, kdyby ho otec nevychovával?  Žd 12, 6-7</vt:lpstr>
      <vt:lpstr>Růst je zvětšování množství hmoty a velikosti organismu.  Je jedním z hlavních projevů života.  Za růst není považována změna hmoty, například bobtnání semen nasáváním vody. Takovéto změny provádějí i mrtvé organismy.  U některých organismů probíhá po celý život (, např. ryby), jindy jen po část života (ptáci, savci).   Je několik způsobů: buď zvyšováním počtu buněk dělením (počet buněk se u člověka v období od novorozence k dospělci třicetkrát zvýší, nebo růstem buněk stávajících, případně zvyšováním obsahu mezibuněčné hmoty.</vt:lpstr>
      <vt:lpstr>Snímek 4</vt:lpstr>
      <vt:lpstr>Růst člověka není rovnoměrný:  V prvním roce života chlapci i dívky vyrostou v průměru o 25 cm, během druhého roku již pak „jen“ o 12 cm.   Pak významně zpomaluje, přírůstky výšky těla jsou v průměru 5 až 6 cm za rok.   Konec r. je někdy mezi 18 – 21 rokem – dorůstání nejvyšší tělesné výšky.</vt:lpstr>
      <vt:lpstr>Snímek 6</vt:lpstr>
      <vt:lpstr>Pohledy na věc:   a) Růst je „pasivní“ záležitost – prostě vyrosteme a jsme velcí (j- podob. o hořčič. zrnu, prostě samo roste a roste…)  b) růst je „aktivní záležitost“ – stále se musíme učit a trénovat  Je velký rozdíl mezi: být velký a být dospělý</vt:lpstr>
      <vt:lpstr>Vše na Zemi běží podle určitého „rámcového plánu“ stvořitele: 1 M 1,11 Bůh také řekl: „Zazelenej se země zelení: bylinami, které se rozmnožují semeny, a ovocným stromovím rozmanitého druhu…   27 Bůh stvořil člověka, aby byl jeho obrazem, stvořil ho, aby byl obrazem Božím, jako muže a ženu je stvořil.   28 A Bůh jim řekl: „Ploďte a množte se a naplňte zemi.   </vt:lpstr>
      <vt:lpstr>Voda ( sněhová vločka): Vločky (121 zákl tvarů, šest přibližně stejných ramen, každá vločka padá jinak. Jeden krystalek je asi miliarda molekul vody,  každá vločka je jiná, je patrný pevný řád - mají stejnou souměrnost, v 1 m3 je minimálně 109 vloček.</vt:lpstr>
      <vt:lpstr>V lidském těle cca 200 druhů buněk, celkem 1012 až 1018</vt:lpstr>
      <vt:lpstr>Vše na Zemi běží podle určitého „rámcového plánu“ stvořitele:  1 M 1,11 Bůh také řekl: „Zazelenej se země zelení: bylinami, které se rozmnožují semeny, a ovocným stromovím rozmanitého druhu…  27 Bůh stvořil člověka, aby byl jeho obrazem, stvořil ho, aby byl obrazem Božím, jako muže a ženu je stvořil.   28 A Bůh jim řekl: „Ploďte a množte se a naplňte zemi.   </vt:lpstr>
      <vt:lpstr> Voda ( sněhová vločka):  Vločky (121 zákl tvarů, šest přibližně stejných ramen, každá vločka padá jinak. Jeden krystalek je asi miliarda molekul vody, každá vločka je jiná, je patrný pevný řád - mají stejnou souměrnost, v 1 m3 je minimálně 109 vloček.  V lidském těle cca 200 druhů buněk, celkem 1012 až 1018   To všechno dělá Bůh, co s tím děláš Ty? </vt:lpstr>
      <vt:lpstr>Existuje PLÁN pro buňku, přírodu, vesmír, Zemi, lidstvo, Izrael,  při stvoření, skrze JK, definitiv. na konci   A co Boží plán pro náš vnitřní a vnější (duchovní růst)?</vt:lpstr>
      <vt:lpstr>Jaký vliv to má na naši:   - horlivost a nadšení (ne pasivita, spotřeba a kritika) - modlitby a hledání Božích odpovědí - překonávání obtíží a praktické životní úkoly - služba obdarováním - sílí vědomí, že jsme jedno tělo </vt:lpstr>
      <vt:lpstr>Ef 4, 7 Každému z nás byla dána … Kristova obdarování.  11 A toto jsou jeho dary: jedny povolal za apoštoly, jiné za proroky, jiné za zvěstovatele evangelia, jiné za pastýře a učitele,   12 aby své vyvolené dokonale připravil k dílu služby – k budování Kristova těla, </vt:lpstr>
      <vt:lpstr>Osobní růst - Jan Marek Sk 15, 36 Po nějaké době řekl Pavel Barnabášovi: „Navštivme opět naše bratry ve všech městech, kde jsme kázali slovo Páně, a podívejme se, jak se jim daří.“  37 Barnabáš chtěl s sebou vzít také Jana Marka.  38 Pavel však nepokládal za správné vzít ho s sebou, poněvadž je opustil v Pamfylii a v práci s nimi nepokračoval. (zřejmě zklamal) 39 Vznikla z toho taková neshoda, že se spolu rozešli: Barnabáš vzal s sebou Marka a plavil se na Kypr,    2Tm 4,11 píše P. Timoteovi: Jediný Lukáš je se mnou. Marka vezmi s sebou, bude mi užitečný jako pomocník.    Tradice dále považuje Marka za prvního patriarchu alexandrijského a tedy zakladatele křesťanství v Africe.  + 67 </vt:lpstr>
      <vt:lpstr>Buďme pravdiví v lásce, ať ve všem dorůstáme v Krista. Ef 4,15   Koho Pán miluje, toho přísně vychovává, a trestá každého, koho přijímá za syna.‘ Podvolujte se jeho výchově; Bůh s vámi jedná jako se svými syny. Byl by to vůbec syn, kdyby ho otec nevychovával?  Žd 12, 6-7</vt:lpstr>
      <vt:lpstr>POKRAČUJ DÁL,  AŤ POPOROSTEŠ!   CO JE ŽIVÉ, TO ROSTE.  To je Boží plán pro tvůj život! </vt:lpstr>
    </vt:vector>
  </TitlesOfParts>
  <Company>HotelPermoník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Ales</dc:creator>
  <cp:lastModifiedBy>admin</cp:lastModifiedBy>
  <cp:revision>62</cp:revision>
  <dcterms:created xsi:type="dcterms:W3CDTF">2012-06-20T13:29:47Z</dcterms:created>
  <dcterms:modified xsi:type="dcterms:W3CDTF">2017-10-15T06:37:24Z</dcterms:modified>
</cp:coreProperties>
</file>