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306" r:id="rId4"/>
    <p:sldId id="257" r:id="rId5"/>
    <p:sldId id="258" r:id="rId6"/>
    <p:sldId id="329" r:id="rId7"/>
    <p:sldId id="328" r:id="rId8"/>
    <p:sldId id="318" r:id="rId9"/>
    <p:sldId id="330" r:id="rId10"/>
    <p:sldId id="332" r:id="rId11"/>
    <p:sldId id="331" r:id="rId12"/>
    <p:sldId id="333" r:id="rId13"/>
    <p:sldId id="334" r:id="rId14"/>
    <p:sldId id="335" r:id="rId15"/>
    <p:sldId id="32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92"/>
    <p:restoredTop sz="94611"/>
  </p:normalViewPr>
  <p:slideViewPr>
    <p:cSldViewPr snapToGrid="0" snapToObjects="1">
      <p:cViewPr varScale="1">
        <p:scale>
          <a:sx n="76" d="100"/>
          <a:sy n="76" d="100"/>
        </p:scale>
        <p:origin x="208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11/5/17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11/5/17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11/5/17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11/5/17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11/5/17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11/5/17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11/5/17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11/5/17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11/5/17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11/5/17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11/5/17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11/5/17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11/5/17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11/5/17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11/5/17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11/5/17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11/5/17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11/5/17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CSP/Matthew%2028:19" TargetMode="External"/><Relationship Id="rId3" Type="http://schemas.openxmlformats.org/officeDocument/2006/relationships/hyperlink" Target="sword://CzeCSP/II%20Timothy%202: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5.11.2017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402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5.11.2017</a:t>
            </a:r>
          </a:p>
        </p:txBody>
      </p:sp>
      <p:sp>
        <p:nvSpPr>
          <p:cNvPr id="4" name="Obdélník 3"/>
          <p:cNvSpPr/>
          <p:nvPr/>
        </p:nvSpPr>
        <p:spPr>
          <a:xfrm>
            <a:off x="195994" y="740252"/>
            <a:ext cx="1199600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arenR"/>
            </a:pPr>
            <a:r>
              <a:rPr lang="cs-CZ" sz="2400" b="1" dirty="0" smtClean="0"/>
              <a:t>kdo </a:t>
            </a:r>
            <a:r>
              <a:rPr lang="cs-CZ" sz="2400" b="1" dirty="0"/>
              <a:t>chce být biskupem, touží po krásném </a:t>
            </a:r>
            <a:r>
              <a:rPr lang="cs-CZ" sz="2400" b="1" dirty="0" smtClean="0"/>
              <a:t>úkolu</a:t>
            </a:r>
            <a:br>
              <a:rPr lang="cs-CZ" sz="2400" b="1" dirty="0" smtClean="0"/>
            </a:br>
            <a:r>
              <a:rPr lang="cs-CZ" sz="2400" b="1" dirty="0" smtClean="0"/>
              <a:t> </a:t>
            </a:r>
            <a:r>
              <a:rPr lang="cs-CZ" sz="2400" dirty="0"/>
              <a:t>– sloužit Bohu je výsada, nabíjí to, není nic </a:t>
            </a:r>
            <a:r>
              <a:rPr lang="cs-CZ" sz="2400" dirty="0" smtClean="0"/>
              <a:t>lepšího</a:t>
            </a:r>
          </a:p>
          <a:p>
            <a:r>
              <a:rPr lang="cs-CZ" sz="2400" dirty="0" smtClean="0"/>
              <a:t>2) </a:t>
            </a:r>
            <a:r>
              <a:rPr lang="cs-CZ" sz="2400" b="1" dirty="0" smtClean="0"/>
              <a:t>bezúhonnost</a:t>
            </a:r>
            <a:r>
              <a:rPr lang="cs-CZ" sz="2400" dirty="0" smtClean="0"/>
              <a:t> – pokud můžeš, měj pokoj se všemi lidmi, udělej pro to vše, co můžeš</a:t>
            </a:r>
          </a:p>
          <a:p>
            <a:endParaRPr lang="cs-CZ" sz="2400" dirty="0" smtClean="0"/>
          </a:p>
          <a:p>
            <a:r>
              <a:rPr lang="cs-CZ" sz="2400" dirty="0" smtClean="0"/>
              <a:t>3</a:t>
            </a:r>
            <a:r>
              <a:rPr lang="cs-CZ" sz="2400" b="1" dirty="0" smtClean="0"/>
              <a:t>) jen jednou ženatý </a:t>
            </a:r>
            <a:r>
              <a:rPr lang="cs-CZ" sz="2400" dirty="0" smtClean="0"/>
              <a:t>– důraz na partnerství – neudělej chybu</a:t>
            </a:r>
          </a:p>
          <a:p>
            <a:endParaRPr lang="cs-CZ" sz="2400" dirty="0" smtClean="0"/>
          </a:p>
          <a:p>
            <a:r>
              <a:rPr lang="cs-CZ" sz="2400" dirty="0" smtClean="0"/>
              <a:t>4</a:t>
            </a:r>
            <a:r>
              <a:rPr lang="cs-CZ" sz="2400" dirty="0"/>
              <a:t>) </a:t>
            </a:r>
            <a:r>
              <a:rPr lang="cs-CZ" sz="2400" b="1" dirty="0"/>
              <a:t>střídmý</a:t>
            </a:r>
            <a:r>
              <a:rPr lang="cs-CZ" sz="2400" dirty="0"/>
              <a:t> – sebekontrola, zdrženlivost, umírněnost, sebeovládání, umět se udržet na uzdě</a:t>
            </a:r>
          </a:p>
          <a:p>
            <a:endParaRPr lang="cs-CZ" sz="2400" dirty="0" smtClean="0"/>
          </a:p>
          <a:p>
            <a:r>
              <a:rPr lang="cs-CZ" sz="2400" dirty="0" smtClean="0"/>
              <a:t>5</a:t>
            </a:r>
            <a:r>
              <a:rPr lang="cs-CZ" sz="2400" dirty="0"/>
              <a:t>) </a:t>
            </a:r>
            <a:r>
              <a:rPr lang="cs-CZ" sz="2400" b="1" dirty="0"/>
              <a:t>rozvážný</a:t>
            </a:r>
            <a:r>
              <a:rPr lang="cs-CZ" sz="2400" dirty="0"/>
              <a:t> – klidný, vyrovnaný, uvážlivý</a:t>
            </a:r>
          </a:p>
          <a:p>
            <a:endParaRPr lang="cs-CZ" sz="2400" dirty="0" smtClean="0"/>
          </a:p>
          <a:p>
            <a:r>
              <a:rPr lang="cs-CZ" sz="2400" dirty="0" smtClean="0"/>
              <a:t>6</a:t>
            </a:r>
            <a:r>
              <a:rPr lang="cs-CZ" sz="2400" dirty="0"/>
              <a:t>) </a:t>
            </a:r>
            <a:r>
              <a:rPr lang="cs-CZ" sz="2400" b="1" dirty="0"/>
              <a:t>řádný</a:t>
            </a:r>
            <a:r>
              <a:rPr lang="cs-CZ" sz="2400" dirty="0"/>
              <a:t> – spolehlivý, spořádaný, slušný, poctivý, mravný</a:t>
            </a:r>
          </a:p>
          <a:p>
            <a:endParaRPr lang="cs-CZ" sz="2400" dirty="0"/>
          </a:p>
          <a:p>
            <a:r>
              <a:rPr lang="cs-CZ" sz="2400" dirty="0" smtClean="0"/>
              <a:t>7</a:t>
            </a:r>
            <a:r>
              <a:rPr lang="cs-CZ" sz="2400" dirty="0"/>
              <a:t>) </a:t>
            </a:r>
            <a:r>
              <a:rPr lang="cs-CZ" sz="2400" b="1" dirty="0"/>
              <a:t>pohostinný</a:t>
            </a:r>
            <a:r>
              <a:rPr lang="cs-CZ" sz="2400" dirty="0"/>
              <a:t> – umět otevřít dům, být tu pro druhé</a:t>
            </a:r>
          </a:p>
          <a:p>
            <a:r>
              <a:rPr lang="cs-CZ" sz="2400" dirty="0"/>
              <a:t>8) </a:t>
            </a:r>
            <a:r>
              <a:rPr lang="cs-CZ" sz="2400" b="1" dirty="0"/>
              <a:t>schopný učit </a:t>
            </a:r>
            <a:r>
              <a:rPr lang="cs-CZ" sz="2400" dirty="0"/>
              <a:t>– nejen schopnost, ale umět se to naučit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        – </a:t>
            </a:r>
            <a:r>
              <a:rPr lang="cs-CZ" sz="2400" dirty="0"/>
              <a:t>každý rodič je učitel svých dětí ať chce či nechce</a:t>
            </a:r>
          </a:p>
          <a:p>
            <a:r>
              <a:rPr lang="cs-CZ" sz="2400" dirty="0"/>
              <a:t>9) </a:t>
            </a:r>
            <a:r>
              <a:rPr lang="cs-CZ" sz="2400" b="1" dirty="0"/>
              <a:t>ne pijan </a:t>
            </a:r>
            <a:r>
              <a:rPr lang="cs-CZ" sz="2400" dirty="0"/>
              <a:t>– pozor na </a:t>
            </a:r>
            <a:r>
              <a:rPr lang="cs-CZ" sz="2400" dirty="0" smtClean="0"/>
              <a:t>alkohol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Uč </a:t>
            </a:r>
            <a:r>
              <a:rPr lang="cs-CZ" sz="3600" b="1" dirty="0"/>
              <a:t>se od </a:t>
            </a:r>
            <a:r>
              <a:rPr lang="cs-CZ" sz="3600" b="1" dirty="0" smtClean="0"/>
              <a:t>druhých</a:t>
            </a:r>
            <a:r>
              <a:rPr lang="cs-CZ" sz="3200" b="1" i="1" dirty="0" smtClean="0"/>
              <a:t>...</a:t>
            </a:r>
            <a:r>
              <a:rPr lang="cs-CZ" sz="3200" i="1" dirty="0" smtClean="0"/>
              <a:t>Co Pavel učil Timotea: 1 </a:t>
            </a:r>
            <a:r>
              <a:rPr lang="cs-CZ" sz="3200" i="1" dirty="0" err="1" smtClean="0"/>
              <a:t>Tm</a:t>
            </a:r>
            <a:r>
              <a:rPr lang="cs-CZ" sz="3200" i="1" dirty="0" smtClean="0"/>
              <a:t>  3:1-7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657362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5.11.2017</a:t>
            </a:r>
          </a:p>
        </p:txBody>
      </p:sp>
      <p:sp>
        <p:nvSpPr>
          <p:cNvPr id="4" name="Obdélník 3"/>
          <p:cNvSpPr/>
          <p:nvPr/>
        </p:nvSpPr>
        <p:spPr>
          <a:xfrm>
            <a:off x="106677" y="685611"/>
            <a:ext cx="1199600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10</a:t>
            </a:r>
            <a:r>
              <a:rPr lang="cs-CZ" sz="2400" dirty="0"/>
              <a:t>) </a:t>
            </a:r>
            <a:r>
              <a:rPr lang="cs-CZ" sz="2400" b="1" dirty="0"/>
              <a:t>ne rváč </a:t>
            </a:r>
            <a:r>
              <a:rPr lang="cs-CZ" sz="2400" dirty="0"/>
              <a:t>– schopný/ochotný řešit spory – nejen se nervat, ale řešit, vstupovat, urovnávat</a:t>
            </a:r>
          </a:p>
          <a:p>
            <a:endParaRPr lang="cs-CZ" sz="2400" dirty="0" smtClean="0"/>
          </a:p>
          <a:p>
            <a:r>
              <a:rPr lang="cs-CZ" sz="2400" dirty="0" smtClean="0"/>
              <a:t>11</a:t>
            </a:r>
            <a:r>
              <a:rPr lang="cs-CZ" sz="2400" dirty="0"/>
              <a:t>) </a:t>
            </a:r>
            <a:r>
              <a:rPr lang="cs-CZ" sz="2400" b="1" dirty="0"/>
              <a:t>vlídný</a:t>
            </a:r>
            <a:r>
              <a:rPr lang="cs-CZ" sz="2400" dirty="0"/>
              <a:t> – laskavý, přátelský, jemný, zdvořilý</a:t>
            </a:r>
          </a:p>
          <a:p>
            <a:endParaRPr lang="cs-CZ" sz="2400" dirty="0" smtClean="0"/>
          </a:p>
          <a:p>
            <a:r>
              <a:rPr lang="cs-CZ" sz="2400" dirty="0" smtClean="0"/>
              <a:t>12</a:t>
            </a:r>
            <a:r>
              <a:rPr lang="cs-CZ" sz="2400" dirty="0"/>
              <a:t>) </a:t>
            </a:r>
            <a:r>
              <a:rPr lang="cs-CZ" sz="2400" b="1" dirty="0"/>
              <a:t>smířlivý</a:t>
            </a:r>
            <a:r>
              <a:rPr lang="cs-CZ" sz="2400" dirty="0"/>
              <a:t> – pokora, smíření</a:t>
            </a:r>
          </a:p>
          <a:p>
            <a:endParaRPr lang="cs-CZ" sz="2400" dirty="0" smtClean="0"/>
          </a:p>
          <a:p>
            <a:r>
              <a:rPr lang="cs-CZ" sz="2400" dirty="0" smtClean="0"/>
              <a:t>13</a:t>
            </a:r>
            <a:r>
              <a:rPr lang="cs-CZ" sz="2400" dirty="0"/>
              <a:t>) </a:t>
            </a:r>
            <a:r>
              <a:rPr lang="cs-CZ" sz="2400" b="1" dirty="0"/>
              <a:t>nezištný</a:t>
            </a:r>
            <a:r>
              <a:rPr lang="cs-CZ" sz="2400" dirty="0"/>
              <a:t> – neusiluje o svoje dobro, ale dobro druhých</a:t>
            </a:r>
          </a:p>
          <a:p>
            <a:endParaRPr lang="cs-CZ" sz="2400" dirty="0" smtClean="0"/>
          </a:p>
          <a:p>
            <a:r>
              <a:rPr lang="cs-CZ" sz="2400" dirty="0" smtClean="0"/>
              <a:t>14) </a:t>
            </a:r>
            <a:r>
              <a:rPr lang="cs-CZ" sz="2400" dirty="0"/>
              <a:t>dobře </a:t>
            </a:r>
            <a:r>
              <a:rPr lang="cs-CZ" sz="2400" b="1" dirty="0"/>
              <a:t>vést svou </a:t>
            </a:r>
            <a:r>
              <a:rPr lang="cs-CZ" sz="2400" b="1" dirty="0" smtClean="0"/>
              <a:t>rodinu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15</a:t>
            </a:r>
            <a:r>
              <a:rPr lang="cs-CZ" sz="2400" dirty="0"/>
              <a:t>) mít </a:t>
            </a:r>
            <a:r>
              <a:rPr lang="cs-CZ" sz="2400" b="1" dirty="0"/>
              <a:t>děti poslušné a počestné</a:t>
            </a:r>
          </a:p>
          <a:p>
            <a:endParaRPr lang="cs-CZ" sz="2400" dirty="0" smtClean="0"/>
          </a:p>
          <a:p>
            <a:r>
              <a:rPr lang="cs-CZ" sz="2400" dirty="0" smtClean="0"/>
              <a:t>16</a:t>
            </a:r>
            <a:r>
              <a:rPr lang="cs-CZ" sz="2400" dirty="0"/>
              <a:t>) </a:t>
            </a:r>
            <a:r>
              <a:rPr lang="cs-CZ" sz="2400" b="1" dirty="0"/>
              <a:t>nemá být nově pokřtěný </a:t>
            </a:r>
            <a:r>
              <a:rPr lang="cs-CZ" sz="2400" dirty="0"/>
              <a:t>– důraz na zralost, být v procesu vyučování…</a:t>
            </a:r>
          </a:p>
          <a:p>
            <a:endParaRPr lang="cs-CZ" sz="2400" dirty="0" smtClean="0"/>
          </a:p>
          <a:p>
            <a:r>
              <a:rPr lang="cs-CZ" sz="2400" dirty="0" smtClean="0"/>
              <a:t>17</a:t>
            </a:r>
            <a:r>
              <a:rPr lang="cs-CZ" sz="2400" dirty="0"/>
              <a:t>) </a:t>
            </a:r>
            <a:r>
              <a:rPr lang="cs-CZ" sz="2400" b="1" dirty="0"/>
              <a:t>dobrou pověst </a:t>
            </a:r>
            <a:r>
              <a:rPr lang="cs-CZ" sz="2400" dirty="0"/>
              <a:t>u těch, </a:t>
            </a:r>
            <a:r>
              <a:rPr lang="cs-CZ" sz="2400" b="1" dirty="0"/>
              <a:t>kdo jsou mimo církev</a:t>
            </a:r>
            <a:r>
              <a:rPr lang="cs-CZ" sz="2400" dirty="0"/>
              <a:t>, aby neupadl do pomluv a ďáblových nástrah.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/>
              <a:t>Uč se od druhých</a:t>
            </a:r>
            <a:r>
              <a:rPr lang="cs-CZ" sz="3600" b="1" i="1" dirty="0"/>
              <a:t>...</a:t>
            </a:r>
            <a:r>
              <a:rPr lang="cs-CZ" sz="3600" i="1" dirty="0"/>
              <a:t>Co Pavel učil Timotea: 1 </a:t>
            </a:r>
            <a:r>
              <a:rPr lang="cs-CZ" sz="3600" i="1" dirty="0" err="1"/>
              <a:t>Tm</a:t>
            </a:r>
            <a:r>
              <a:rPr lang="cs-CZ" sz="3600" i="1" dirty="0"/>
              <a:t>  3:1-7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994350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5.11.2017</a:t>
            </a:r>
          </a:p>
        </p:txBody>
      </p:sp>
      <p:sp>
        <p:nvSpPr>
          <p:cNvPr id="4" name="Obdélník 3"/>
          <p:cNvSpPr/>
          <p:nvPr/>
        </p:nvSpPr>
        <p:spPr>
          <a:xfrm>
            <a:off x="444302" y="1459334"/>
            <a:ext cx="1199600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CO S TÍM?</a:t>
            </a:r>
          </a:p>
          <a:p>
            <a:endParaRPr lang="cs-CZ" sz="2400" dirty="0"/>
          </a:p>
          <a:p>
            <a:r>
              <a:rPr lang="cs-CZ" sz="2400" dirty="0"/>
              <a:t>Učednictví je jednou z klíčových věcí v NZ církvi – ale i v běžném světě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dirty="0"/>
              <a:t>Pokud tuto výzvu nepřijmeme a nebudeme činit </a:t>
            </a:r>
            <a:r>
              <a:rPr lang="cs-CZ" sz="2400" dirty="0" smtClean="0"/>
              <a:t>učedníky:</a:t>
            </a:r>
          </a:p>
          <a:p>
            <a:endParaRPr lang="cs-CZ" sz="2400" dirty="0"/>
          </a:p>
          <a:p>
            <a:pPr marL="457200" indent="-457200">
              <a:buFont typeface="+mj-lt"/>
              <a:buAutoNum type="arabicPeriod"/>
            </a:pPr>
            <a:r>
              <a:rPr lang="cs-CZ" sz="3200" b="1" dirty="0" smtClean="0"/>
              <a:t> </a:t>
            </a:r>
            <a:r>
              <a:rPr lang="cs-CZ" sz="3200" b="1" dirty="0"/>
              <a:t>špatně </a:t>
            </a:r>
            <a:r>
              <a:rPr lang="cs-CZ" sz="3200" b="1" dirty="0" smtClean="0"/>
              <a:t>dopadneme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200" b="1" dirty="0" smtClean="0"/>
              <a:t> </a:t>
            </a:r>
            <a:r>
              <a:rPr lang="cs-CZ" sz="3200" b="1" dirty="0"/>
              <a:t>anebo minimálně budeme </a:t>
            </a:r>
            <a:r>
              <a:rPr lang="cs-CZ" sz="3200" b="1" dirty="0" smtClean="0"/>
              <a:t>stagnovat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200" b="1" dirty="0" smtClean="0"/>
              <a:t> v</a:t>
            </a:r>
            <a:r>
              <a:rPr lang="cs-CZ" sz="3200" b="1" dirty="0"/>
              <a:t> lepším případě porosteme velmi </a:t>
            </a:r>
            <a:r>
              <a:rPr lang="cs-CZ" sz="3200" b="1" dirty="0" smtClean="0"/>
              <a:t>pomalu</a:t>
            </a:r>
            <a:endParaRPr lang="cs-CZ" sz="3200" b="1" dirty="0"/>
          </a:p>
          <a:p>
            <a:endParaRPr lang="cs-CZ" sz="2400" dirty="0"/>
          </a:p>
          <a:p>
            <a:endParaRPr lang="cs-CZ" sz="24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Uč </a:t>
            </a:r>
            <a:r>
              <a:rPr lang="cs-CZ" sz="3600" b="1" dirty="0"/>
              <a:t>se od </a:t>
            </a:r>
            <a:r>
              <a:rPr lang="cs-CZ" sz="3600" b="1" dirty="0" smtClean="0"/>
              <a:t>druhých</a:t>
            </a:r>
            <a:r>
              <a:rPr lang="cs-CZ" sz="3200" b="1" i="1" dirty="0" smtClean="0"/>
              <a:t>...</a:t>
            </a:r>
            <a:r>
              <a:rPr lang="cs-CZ" sz="3200" i="1" dirty="0" smtClean="0"/>
              <a:t>Co Pavel učil Timotea: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007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5.11.2017</a:t>
            </a:r>
          </a:p>
        </p:txBody>
      </p:sp>
      <p:sp>
        <p:nvSpPr>
          <p:cNvPr id="4" name="Obdélník 3"/>
          <p:cNvSpPr/>
          <p:nvPr/>
        </p:nvSpPr>
        <p:spPr>
          <a:xfrm>
            <a:off x="423982" y="917237"/>
            <a:ext cx="1101617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 smtClean="0"/>
              <a:t>ZÁVĚR</a:t>
            </a:r>
          </a:p>
          <a:p>
            <a:endParaRPr lang="cs-CZ" sz="2400" dirty="0"/>
          </a:p>
          <a:p>
            <a:r>
              <a:rPr lang="cs-CZ" sz="2400" dirty="0"/>
              <a:t>Co </a:t>
            </a:r>
            <a:r>
              <a:rPr lang="cs-CZ" sz="2400" dirty="0" smtClean="0"/>
              <a:t>můžeme / můžeš </a:t>
            </a:r>
            <a:r>
              <a:rPr lang="cs-CZ" sz="2400" dirty="0"/>
              <a:t>udělat?</a:t>
            </a:r>
          </a:p>
          <a:p>
            <a:r>
              <a:rPr lang="cs-CZ" sz="2400" dirty="0"/>
              <a:t> </a:t>
            </a:r>
          </a:p>
          <a:p>
            <a:r>
              <a:rPr lang="cs-CZ" sz="2400" dirty="0" smtClean="0"/>
              <a:t>Pavel </a:t>
            </a:r>
            <a:r>
              <a:rPr lang="cs-CZ" sz="2400" dirty="0"/>
              <a:t>chválí Filipským </a:t>
            </a:r>
            <a:r>
              <a:rPr lang="cs-CZ" sz="2400" dirty="0" smtClean="0"/>
              <a:t>Timotea </a:t>
            </a:r>
            <a:r>
              <a:rPr lang="cs-CZ" sz="2400" dirty="0"/>
              <a:t>a ukazuje </a:t>
            </a:r>
            <a:r>
              <a:rPr lang="cs-CZ" sz="2400" dirty="0" smtClean="0"/>
              <a:t>jim na </a:t>
            </a:r>
            <a:r>
              <a:rPr lang="cs-CZ" sz="2400" dirty="0"/>
              <a:t>jeho postoje</a:t>
            </a:r>
            <a:r>
              <a:rPr lang="cs-CZ" sz="2400" dirty="0" smtClean="0"/>
              <a:t>:</a:t>
            </a:r>
          </a:p>
          <a:p>
            <a:endParaRPr lang="cs-CZ" sz="2400" dirty="0"/>
          </a:p>
          <a:p>
            <a:r>
              <a:rPr lang="cs-CZ" sz="2400" dirty="0" smtClean="0"/>
              <a:t> </a:t>
            </a:r>
            <a:r>
              <a:rPr lang="cs-CZ" sz="3200" b="1" i="1" dirty="0"/>
              <a:t>Nemám nikoho jiného stejně smýšlejícího, jenž by se upřímně staral o vaše dobro; neboť všichni hledají svých věcí, a ne věcí Ježíše Krista. </a:t>
            </a:r>
            <a:r>
              <a:rPr lang="cs-CZ" sz="3200" b="1" i="1" dirty="0" smtClean="0"/>
              <a:t>                                                               </a:t>
            </a:r>
            <a:r>
              <a:rPr lang="cs-CZ" sz="3200" b="1" dirty="0" smtClean="0"/>
              <a:t>Filipským </a:t>
            </a:r>
            <a:r>
              <a:rPr lang="cs-CZ" sz="3200" b="1" dirty="0"/>
              <a:t>2,20-21</a:t>
            </a:r>
          </a:p>
          <a:p>
            <a:r>
              <a:rPr lang="cs-CZ" sz="2400" dirty="0"/>
              <a:t> </a:t>
            </a:r>
          </a:p>
          <a:p>
            <a:r>
              <a:rPr lang="cs-CZ" sz="2800" b="1" dirty="0"/>
              <a:t>a) stejné smýšlení</a:t>
            </a:r>
          </a:p>
          <a:p>
            <a:r>
              <a:rPr lang="cs-CZ" sz="2800" b="1" dirty="0"/>
              <a:t>b) chtít dobro pro druhé</a:t>
            </a:r>
          </a:p>
          <a:p>
            <a:r>
              <a:rPr lang="cs-CZ" sz="2800" b="1" dirty="0"/>
              <a:t>c) hledat věci Ježíše Krista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Uč </a:t>
            </a:r>
            <a:r>
              <a:rPr lang="cs-CZ" sz="3600" b="1" dirty="0"/>
              <a:t>se od </a:t>
            </a:r>
            <a:r>
              <a:rPr lang="cs-CZ" sz="3600" b="1" dirty="0" smtClean="0"/>
              <a:t>druhých</a:t>
            </a:r>
            <a:r>
              <a:rPr lang="cs-CZ" sz="3200" b="1" i="1" dirty="0" smtClean="0"/>
              <a:t>...</a:t>
            </a:r>
            <a:r>
              <a:rPr lang="cs-CZ" sz="3200" i="1" dirty="0" smtClean="0"/>
              <a:t>Co Pavel učil Timotea: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77131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5.11.2017</a:t>
            </a:r>
          </a:p>
        </p:txBody>
      </p:sp>
      <p:sp>
        <p:nvSpPr>
          <p:cNvPr id="4" name="Obdélník 3"/>
          <p:cNvSpPr/>
          <p:nvPr/>
        </p:nvSpPr>
        <p:spPr>
          <a:xfrm>
            <a:off x="444302" y="1459334"/>
            <a:ext cx="1199600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u="sng" dirty="0" smtClean="0"/>
              <a:t>Aplikace</a:t>
            </a:r>
          </a:p>
          <a:p>
            <a:endParaRPr lang="cs-CZ" sz="3600" dirty="0"/>
          </a:p>
          <a:p>
            <a:pPr marL="457200" lvl="0" indent="-457200">
              <a:buFont typeface="+mj-lt"/>
              <a:buAutoNum type="arabicPeriod"/>
            </a:pPr>
            <a:r>
              <a:rPr lang="cs-CZ" sz="3600" dirty="0"/>
              <a:t>přemýšlet, komu by ses mohl věnovat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3600" dirty="0"/>
              <a:t>přijmi, že učednictví je klíčová věc pro Tvůj růst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3600" dirty="0"/>
              <a:t>přijmi, že učednictví je klíčová věc pro Tvé děti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3600" dirty="0"/>
              <a:t>hledej věci Ježíše Krista – hledej Jeho vedení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3600" dirty="0"/>
              <a:t>usiluj o stejné smýšlení – shodu s námi se všemi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Uč </a:t>
            </a:r>
            <a:r>
              <a:rPr lang="cs-CZ" sz="3600" b="1" dirty="0"/>
              <a:t>se od </a:t>
            </a:r>
            <a:r>
              <a:rPr lang="cs-CZ" sz="3600" b="1" dirty="0" smtClean="0"/>
              <a:t>druhých</a:t>
            </a:r>
            <a:r>
              <a:rPr lang="cs-CZ" sz="3200" b="1" i="1" dirty="0" smtClean="0"/>
              <a:t>...</a:t>
            </a:r>
            <a:r>
              <a:rPr lang="cs-CZ" sz="3200" i="1" dirty="0" smtClean="0"/>
              <a:t>Co Pavel učil Timotea: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48597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8.10.2017</a:t>
            </a:r>
            <a:endParaRPr lang="cs-CZ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9030"/>
            <a:ext cx="12192000" cy="731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55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5.11.2017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155030" y="1179094"/>
            <a:ext cx="105396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/>
              <a:t>Vyhlížím církev, která </a:t>
            </a:r>
            <a:r>
              <a:rPr lang="cs-CZ" sz="4400" dirty="0" smtClean="0"/>
              <a:t>vezme vážně Boží povolání </a:t>
            </a:r>
            <a:r>
              <a:rPr lang="mr-IN" sz="4400" dirty="0" smtClean="0"/>
              <a:t>–</a:t>
            </a:r>
            <a:r>
              <a:rPr lang="cs-CZ" sz="4400" dirty="0" smtClean="0"/>
              <a:t> bude tou, jakou ji chce Bůh mít!!!</a:t>
            </a:r>
            <a:endParaRPr lang="cs-CZ" sz="4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55029" y="3922036"/>
            <a:ext cx="105396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BOŽÍ MOC je na dosah každému</a:t>
            </a:r>
            <a:r>
              <a:rPr lang="mr-IN" sz="4400" dirty="0" smtClean="0"/>
              <a:t>…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97058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8.10.2017</a:t>
            </a:r>
            <a:endParaRPr lang="cs-CZ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9030"/>
            <a:ext cx="12192000" cy="731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497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21.5.2017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225"/>
            <a:ext cx="12192000" cy="685799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58515" y="2363742"/>
            <a:ext cx="43321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b="1" dirty="0" smtClean="0"/>
              <a:t>Pravý</a:t>
            </a:r>
          </a:p>
          <a:p>
            <a:r>
              <a:rPr lang="cs-CZ" sz="7200" b="1" dirty="0" smtClean="0"/>
              <a:t>učedník</a:t>
            </a:r>
            <a:endParaRPr lang="cs-CZ" sz="7200" b="1" dirty="0"/>
          </a:p>
        </p:txBody>
      </p:sp>
    </p:spTree>
    <p:extLst>
      <p:ext uri="{BB962C8B-B14F-4D97-AF65-F5344CB8AC3E}">
        <p14:creationId xmlns:p14="http://schemas.microsoft.com/office/powerpoint/2010/main" val="367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7516" y="821417"/>
            <a:ext cx="11091078" cy="4929677"/>
          </a:xfrm>
        </p:spPr>
        <p:txBody>
          <a:bodyPr>
            <a:normAutofit/>
          </a:bodyPr>
          <a:lstStyle/>
          <a:p>
            <a:pPr algn="ctr"/>
            <a:r>
              <a:rPr lang="cs-CZ" sz="5400" b="1" cap="small" dirty="0" smtClean="0">
                <a:effectLst/>
              </a:rPr>
              <a:t/>
            </a:r>
            <a:br>
              <a:rPr lang="cs-CZ" sz="5400" b="1" cap="small" dirty="0" smtClean="0">
                <a:effectLst/>
              </a:rPr>
            </a:br>
            <a:r>
              <a:rPr lang="cs-CZ" sz="8800" b="1" dirty="0">
                <a:effectLst/>
              </a:rPr>
              <a:t>Učme se od druhých</a:t>
            </a:r>
            <a:r>
              <a:rPr lang="cs-CZ" sz="8800" b="1" dirty="0" smtClean="0">
                <a:effectLst/>
              </a:rPr>
              <a:t>...</a:t>
            </a:r>
            <a:r>
              <a:rPr lang="cs-CZ" sz="6600" b="1" dirty="0" smtClean="0">
                <a:effectLst/>
              </a:rPr>
              <a:t/>
            </a:r>
            <a:br>
              <a:rPr lang="cs-CZ" sz="6600" b="1" dirty="0" smtClean="0">
                <a:effectLst/>
              </a:rPr>
            </a:br>
            <a:r>
              <a:rPr lang="cs-CZ" sz="6600" b="1" dirty="0" smtClean="0">
                <a:effectLst/>
              </a:rPr>
              <a:t/>
            </a:r>
            <a:br>
              <a:rPr lang="cs-CZ" sz="6600" b="1" dirty="0" smtClean="0">
                <a:effectLst/>
              </a:rPr>
            </a:br>
            <a:r>
              <a:rPr lang="cs-CZ" sz="6600" b="1" i="1" dirty="0" smtClean="0">
                <a:effectLst/>
              </a:rPr>
              <a:t>...</a:t>
            </a:r>
            <a:r>
              <a:rPr lang="cs-CZ" sz="6600" i="1" dirty="0">
                <a:effectLst/>
              </a:rPr>
              <a:t>klíč k učednictví, proč o ně usilovat</a:t>
            </a:r>
            <a:r>
              <a:rPr lang="cs-CZ" sz="6600" dirty="0">
                <a:effectLst/>
              </a:rPr>
              <a:t> </a:t>
            </a:r>
            <a:endParaRPr lang="cs-CZ" sz="4000" dirty="0"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5.11.2017</a:t>
            </a:r>
          </a:p>
        </p:txBody>
      </p:sp>
    </p:spTree>
    <p:extLst>
      <p:ext uri="{BB962C8B-B14F-4D97-AF65-F5344CB8AC3E}">
        <p14:creationId xmlns:p14="http://schemas.microsoft.com/office/powerpoint/2010/main" val="163338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7516" y="821417"/>
            <a:ext cx="11091078" cy="4929677"/>
          </a:xfrm>
        </p:spPr>
        <p:txBody>
          <a:bodyPr>
            <a:normAutofit/>
          </a:bodyPr>
          <a:lstStyle/>
          <a:p>
            <a:pPr algn="ctr"/>
            <a:r>
              <a:rPr lang="cs-CZ" sz="5400" b="1" cap="small" dirty="0" smtClean="0">
                <a:effectLst/>
              </a:rPr>
              <a:t/>
            </a:r>
            <a:br>
              <a:rPr lang="cs-CZ" sz="5400" b="1" cap="small" dirty="0" smtClean="0">
                <a:effectLst/>
              </a:rPr>
            </a:br>
            <a:r>
              <a:rPr lang="cs-CZ" sz="8800" b="1" dirty="0">
                <a:effectLst/>
              </a:rPr>
              <a:t>Učme se od druhých</a:t>
            </a:r>
            <a:r>
              <a:rPr lang="cs-CZ" sz="8800" b="1" dirty="0" smtClean="0">
                <a:effectLst/>
              </a:rPr>
              <a:t>...</a:t>
            </a:r>
            <a:r>
              <a:rPr lang="cs-CZ" sz="6600" b="1" dirty="0" smtClean="0">
                <a:effectLst/>
              </a:rPr>
              <a:t/>
            </a:r>
            <a:br>
              <a:rPr lang="cs-CZ" sz="6600" b="1" dirty="0" smtClean="0">
                <a:effectLst/>
              </a:rPr>
            </a:br>
            <a:r>
              <a:rPr lang="cs-CZ" sz="6600" b="1" dirty="0" smtClean="0">
                <a:effectLst/>
              </a:rPr>
              <a:t/>
            </a:r>
            <a:br>
              <a:rPr lang="cs-CZ" sz="6600" b="1" dirty="0" smtClean="0">
                <a:effectLst/>
              </a:rPr>
            </a:br>
            <a:r>
              <a:rPr lang="cs-CZ" sz="6600" b="1" i="1" dirty="0" smtClean="0">
                <a:effectLst/>
              </a:rPr>
              <a:t>...</a:t>
            </a:r>
            <a:r>
              <a:rPr lang="cs-CZ" sz="6600" i="1" dirty="0">
                <a:effectLst/>
              </a:rPr>
              <a:t>klíč k učednictví, proč o ně usilovat</a:t>
            </a:r>
            <a:r>
              <a:rPr lang="cs-CZ" sz="6600" dirty="0">
                <a:effectLst/>
              </a:rPr>
              <a:t> </a:t>
            </a:r>
            <a:endParaRPr lang="cs-CZ" sz="4000" dirty="0"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/>
              <a:t>Jirka Pospíšil, KC NADĚJE Bučovice, 5.11.2017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666" y="160421"/>
            <a:ext cx="12236666" cy="65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41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7516" y="821417"/>
            <a:ext cx="11091078" cy="4929677"/>
          </a:xfrm>
        </p:spPr>
        <p:txBody>
          <a:bodyPr>
            <a:normAutofit/>
          </a:bodyPr>
          <a:lstStyle/>
          <a:p>
            <a:pPr algn="ctr"/>
            <a:r>
              <a:rPr lang="cs-CZ" sz="5400" b="1" cap="small" dirty="0" smtClean="0">
                <a:effectLst/>
              </a:rPr>
              <a:t/>
            </a:r>
            <a:br>
              <a:rPr lang="cs-CZ" sz="5400" b="1" cap="small" dirty="0" smtClean="0">
                <a:effectLst/>
              </a:rPr>
            </a:br>
            <a:r>
              <a:rPr lang="cs-CZ" sz="8800" b="1" dirty="0">
                <a:effectLst/>
              </a:rPr>
              <a:t>Učme se od druhých</a:t>
            </a:r>
            <a:r>
              <a:rPr lang="cs-CZ" sz="8800" b="1" dirty="0" smtClean="0">
                <a:effectLst/>
              </a:rPr>
              <a:t>...</a:t>
            </a:r>
            <a:r>
              <a:rPr lang="cs-CZ" sz="6600" b="1" dirty="0" smtClean="0">
                <a:effectLst/>
              </a:rPr>
              <a:t/>
            </a:r>
            <a:br>
              <a:rPr lang="cs-CZ" sz="6600" b="1" dirty="0" smtClean="0">
                <a:effectLst/>
              </a:rPr>
            </a:br>
            <a:r>
              <a:rPr lang="cs-CZ" sz="6600" b="1" dirty="0" smtClean="0">
                <a:effectLst/>
              </a:rPr>
              <a:t/>
            </a:r>
            <a:br>
              <a:rPr lang="cs-CZ" sz="6600" b="1" dirty="0" smtClean="0">
                <a:effectLst/>
              </a:rPr>
            </a:br>
            <a:r>
              <a:rPr lang="cs-CZ" sz="6600" b="1" i="1" dirty="0" smtClean="0">
                <a:effectLst/>
              </a:rPr>
              <a:t>...</a:t>
            </a:r>
            <a:r>
              <a:rPr lang="cs-CZ" sz="6600" i="1" dirty="0">
                <a:effectLst/>
              </a:rPr>
              <a:t>klíč k učednictví, proč o ně usilovat</a:t>
            </a:r>
            <a:r>
              <a:rPr lang="cs-CZ" sz="6600" dirty="0">
                <a:effectLst/>
              </a:rPr>
              <a:t> </a:t>
            </a:r>
            <a:endParaRPr lang="cs-CZ" sz="4000" dirty="0"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/>
              <a:t>Jirka Pospíšil, KC NADĚJE Bučovice, 5.11.2017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928" y="-153524"/>
            <a:ext cx="10764254" cy="721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70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5.11.2017</a:t>
            </a:r>
          </a:p>
        </p:txBody>
      </p:sp>
      <p:sp>
        <p:nvSpPr>
          <p:cNvPr id="4" name="Obdélník 3"/>
          <p:cNvSpPr/>
          <p:nvPr/>
        </p:nvSpPr>
        <p:spPr>
          <a:xfrm>
            <a:off x="195993" y="1439663"/>
            <a:ext cx="1199600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…kde by byl Pavel – </a:t>
            </a:r>
            <a:r>
              <a:rPr lang="cs-CZ" sz="2400" dirty="0" smtClean="0"/>
              <a:t>nebýt Gamalaiela, Ananiáše, Tita, Barnabáše</a:t>
            </a:r>
            <a:r>
              <a:rPr lang="mr-IN" sz="2400" dirty="0" smtClean="0"/>
              <a:t>…</a:t>
            </a:r>
            <a:endParaRPr lang="cs-CZ" sz="2400" dirty="0"/>
          </a:p>
          <a:p>
            <a:r>
              <a:rPr lang="cs-CZ" sz="2400" dirty="0"/>
              <a:t> </a:t>
            </a:r>
          </a:p>
          <a:p>
            <a:r>
              <a:rPr lang="cs-CZ" sz="2400" dirty="0"/>
              <a:t>…kde by </a:t>
            </a:r>
            <a:r>
              <a:rPr lang="cs-CZ" sz="2400" dirty="0" smtClean="0"/>
              <a:t>byl </a:t>
            </a:r>
            <a:r>
              <a:rPr lang="cs-CZ" sz="2400" dirty="0"/>
              <a:t>Titus, Sílas, Timoteus, Filemon, Marek… </a:t>
            </a:r>
            <a:r>
              <a:rPr lang="cs-CZ" sz="2400" dirty="0" smtClean="0"/>
              <a:t>nebýt Pavla a jeho služby </a:t>
            </a:r>
          </a:p>
          <a:p>
            <a:r>
              <a:rPr lang="cs-CZ" sz="2400" dirty="0"/>
              <a:t> </a:t>
            </a:r>
          </a:p>
          <a:p>
            <a:r>
              <a:rPr lang="cs-CZ" sz="2400" dirty="0"/>
              <a:t>… kde bys </a:t>
            </a:r>
            <a:r>
              <a:rPr lang="cs-CZ" sz="2400" dirty="0" smtClean="0"/>
              <a:t>byl Ty, </a:t>
            </a:r>
            <a:r>
              <a:rPr lang="cs-CZ" sz="2400" dirty="0"/>
              <a:t>kdyby </a:t>
            </a:r>
            <a:r>
              <a:rPr lang="cs-CZ" sz="2400" dirty="0" smtClean="0"/>
              <a:t>nebyli ti správní lidé </a:t>
            </a:r>
            <a:r>
              <a:rPr lang="cs-CZ" sz="2400" dirty="0"/>
              <a:t>ve tvém okolí </a:t>
            </a:r>
          </a:p>
          <a:p>
            <a:endParaRPr lang="cs-CZ" sz="2400" dirty="0" smtClean="0"/>
          </a:p>
          <a:p>
            <a:r>
              <a:rPr lang="mr-IN" sz="2400" dirty="0" smtClean="0"/>
              <a:t>…</a:t>
            </a:r>
            <a:r>
              <a:rPr lang="cs-CZ" sz="2400" dirty="0" smtClean="0"/>
              <a:t> kde </a:t>
            </a:r>
            <a:r>
              <a:rPr lang="cs-CZ" sz="2400" dirty="0"/>
              <a:t>bys byl, kdybys vyhledával lidi, kteří by Tě učili</a:t>
            </a:r>
          </a:p>
          <a:p>
            <a:r>
              <a:rPr lang="cs-CZ" sz="2400" dirty="0"/>
              <a:t> </a:t>
            </a:r>
          </a:p>
          <a:p>
            <a:r>
              <a:rPr lang="cs-CZ" sz="2400" dirty="0"/>
              <a:t>… kde by byli </a:t>
            </a:r>
            <a:r>
              <a:rPr lang="cs-CZ" sz="2400" dirty="0" smtClean="0"/>
              <a:t>lidé ve Tvém okolí, </a:t>
            </a:r>
            <a:r>
              <a:rPr lang="cs-CZ" sz="2400" dirty="0"/>
              <a:t>kdyby ses jim </a:t>
            </a:r>
            <a:r>
              <a:rPr lang="cs-CZ" sz="2400" dirty="0" smtClean="0"/>
              <a:t>věnoval </a:t>
            </a:r>
            <a:endParaRPr lang="cs-CZ" sz="2400" dirty="0"/>
          </a:p>
          <a:p>
            <a:endParaRPr lang="cs-CZ" sz="2400" dirty="0" smtClean="0"/>
          </a:p>
          <a:p>
            <a:r>
              <a:rPr lang="mr-IN" sz="2400" dirty="0" smtClean="0"/>
              <a:t>…</a:t>
            </a:r>
            <a:r>
              <a:rPr lang="cs-CZ" sz="2400" dirty="0" smtClean="0"/>
              <a:t> kde </a:t>
            </a:r>
            <a:r>
              <a:rPr lang="cs-CZ" sz="2400" dirty="0"/>
              <a:t>by byli mnozí mladí, kdyby ses jim věnoval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Uč </a:t>
            </a:r>
            <a:r>
              <a:rPr lang="cs-CZ" sz="3600" b="1" dirty="0"/>
              <a:t>se od </a:t>
            </a:r>
            <a:r>
              <a:rPr lang="cs-CZ" sz="3600" b="1" dirty="0" smtClean="0"/>
              <a:t>druhých</a:t>
            </a:r>
            <a:r>
              <a:rPr lang="cs-CZ" sz="3200" b="1" i="1" dirty="0" smtClean="0"/>
              <a:t>...</a:t>
            </a:r>
            <a:r>
              <a:rPr lang="cs-CZ" sz="3200" i="1" dirty="0"/>
              <a:t>klíč k učednictví, proč o ně usilovat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2373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5.11.2017</a:t>
            </a:r>
          </a:p>
        </p:txBody>
      </p:sp>
      <p:sp>
        <p:nvSpPr>
          <p:cNvPr id="4" name="Obdélník 3"/>
          <p:cNvSpPr/>
          <p:nvPr/>
        </p:nvSpPr>
        <p:spPr>
          <a:xfrm>
            <a:off x="195993" y="1439663"/>
            <a:ext cx="1199600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Pavel hledal lidi a budoval je – dělal z nich </a:t>
            </a:r>
            <a:r>
              <a:rPr lang="cs-CZ" sz="2400" dirty="0" smtClean="0"/>
              <a:t>učedníky</a:t>
            </a:r>
          </a:p>
          <a:p>
            <a:endParaRPr lang="cs-CZ" sz="2400" dirty="0" smtClean="0"/>
          </a:p>
          <a:p>
            <a:r>
              <a:rPr lang="cs-CZ" sz="2400" dirty="0" smtClean="0"/>
              <a:t>Pochopil </a:t>
            </a:r>
            <a:r>
              <a:rPr lang="cs-CZ" sz="2400" dirty="0"/>
              <a:t>ve svém životě 2 </a:t>
            </a:r>
            <a:r>
              <a:rPr lang="cs-CZ" sz="2400" dirty="0" smtClean="0"/>
              <a:t>důležité verše z Bible:</a:t>
            </a:r>
            <a:endParaRPr lang="cs-CZ" sz="2400" dirty="0"/>
          </a:p>
          <a:p>
            <a:r>
              <a:rPr lang="cs-CZ" sz="2400" dirty="0"/>
              <a:t> </a:t>
            </a:r>
          </a:p>
          <a:p>
            <a:r>
              <a:rPr lang="cs-CZ" sz="2400" dirty="0"/>
              <a:t> </a:t>
            </a:r>
          </a:p>
          <a:p>
            <a:r>
              <a:rPr lang="cs-CZ" sz="2400" dirty="0"/>
              <a:t>Mat 28:</a:t>
            </a:r>
            <a:r>
              <a:rPr lang="cs-CZ" sz="2400" dirty="0">
                <a:hlinkClick r:id="rId2" action="ppaction://hlinkfile"/>
              </a:rPr>
              <a:t>19</a:t>
            </a:r>
            <a:r>
              <a:rPr lang="cs-CZ" sz="2400" dirty="0"/>
              <a:t>-20 Jděte tedy a čiňte učedníky ze všech národů, křtěte je ve jméno Otce i Syna i Ducha Svatého a učte je zachovávat všechno, co jsem vám přikázal. A hle, já jsem s vámi po všechny dny až do skonání tohoto věku. Amen</a:t>
            </a:r>
            <a:r>
              <a:rPr lang="cs-CZ" sz="2400" dirty="0" smtClean="0"/>
              <a:t>.“</a:t>
            </a:r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dirty="0"/>
              <a:t>II </a:t>
            </a:r>
            <a:r>
              <a:rPr lang="cs-CZ" sz="2400" dirty="0" err="1"/>
              <a:t>Tim</a:t>
            </a:r>
            <a:r>
              <a:rPr lang="cs-CZ" sz="2400" dirty="0"/>
              <a:t> 2:</a:t>
            </a:r>
            <a:r>
              <a:rPr lang="cs-CZ" sz="2400" dirty="0">
                <a:hlinkClick r:id="rId3" action="ppaction://hlinkfile"/>
              </a:rPr>
              <a:t>2</a:t>
            </a:r>
            <a:r>
              <a:rPr lang="cs-CZ" sz="2400" dirty="0"/>
              <a:t>  Co jsi ode mne slyšel před mnohými svědky, to svěř věrným lidem, kteří budou schopni vyučit také jiné. 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Uč </a:t>
            </a:r>
            <a:r>
              <a:rPr lang="cs-CZ" sz="3600" b="1" dirty="0"/>
              <a:t>se od </a:t>
            </a:r>
            <a:r>
              <a:rPr lang="cs-CZ" sz="3600" b="1" dirty="0" smtClean="0"/>
              <a:t>druhých</a:t>
            </a:r>
            <a:r>
              <a:rPr lang="cs-CZ" sz="3200" b="1" i="1" dirty="0" smtClean="0"/>
              <a:t>...</a:t>
            </a:r>
            <a:r>
              <a:rPr lang="cs-CZ" sz="3200" i="1" dirty="0"/>
              <a:t>klíč k učednictví, proč o ně usilovat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5041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Hloubka</Template>
  <TotalTime>243</TotalTime>
  <Words>395</Words>
  <Application>Microsoft Macintosh PowerPoint</Application>
  <PresentationFormat>Širokoúhlá obrazovka</PresentationFormat>
  <Paragraphs>105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Corbel</vt:lpstr>
      <vt:lpstr>Mangal</vt:lpstr>
      <vt:lpstr>Arial</vt:lpstr>
      <vt:lpstr>TF10001006</vt:lpstr>
      <vt:lpstr>Prezentace aplikace PowerPoint</vt:lpstr>
      <vt:lpstr>Prezentace aplikace PowerPoint</vt:lpstr>
      <vt:lpstr>Prezentace aplikace PowerPoint</vt:lpstr>
      <vt:lpstr>Prezentace aplikace PowerPoint</vt:lpstr>
      <vt:lpstr> Učme se od druhých...  ...klíč k učednictví, proč o ně usilovat </vt:lpstr>
      <vt:lpstr> Učme se od druhých...  ...klíč k učednictví, proč o ně usilovat </vt:lpstr>
      <vt:lpstr> Učme se od druhých...  ...klíč k učednictví, proč o ně usilovat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 Pospíšil</dc:creator>
  <cp:lastModifiedBy>Jirka Pospíšil</cp:lastModifiedBy>
  <cp:revision>35</cp:revision>
  <dcterms:created xsi:type="dcterms:W3CDTF">2017-05-21T05:45:04Z</dcterms:created>
  <dcterms:modified xsi:type="dcterms:W3CDTF">2017-11-05T10:25:06Z</dcterms:modified>
</cp:coreProperties>
</file>