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2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2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2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2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3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2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0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3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E3985-CA4A-4A40-ABBB-BE9014F905B4}" type="datetimeFigureOut">
              <a:rPr lang="en-US" smtClean="0"/>
              <a:t>13.05.18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45A6F-5EF3-674D-90CC-2D48839B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4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625" y="508001"/>
            <a:ext cx="8029575" cy="96837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Desatero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gramotnosti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1635125"/>
            <a:ext cx="8223251" cy="4635499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nebudeš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žít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pro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peníze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neutratíš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víc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než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máš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příjem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nekoupíš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nevýhodně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(co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nepotřebuješ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platí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o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pojistkách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),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jednej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o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slevě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poměr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kvalita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x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cena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cs-CZ" sz="28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neodložíš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zaplacení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účtů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daní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poplatků</a:t>
            </a:r>
            <a:endParaRPr lang="cs-CZ" sz="28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nepodlehneš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reklamě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chce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z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tebe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dostat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tvé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peníze</a:t>
            </a:r>
            <a:endParaRPr lang="cs-CZ" sz="2800" i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Desatero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gramotnosti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500" y="1417637"/>
            <a:ext cx="81153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US" sz="3600" b="1" dirty="0" err="1" smtClean="0">
                <a:solidFill>
                  <a:srgbClr val="953735"/>
                </a:solidFill>
              </a:rPr>
              <a:t>nezadlužíš</a:t>
            </a:r>
            <a:endParaRPr lang="cs-CZ" sz="3600" b="1" dirty="0" smtClean="0">
              <a:solidFill>
                <a:srgbClr val="953735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US" sz="3600" b="1" dirty="0" err="1" smtClean="0">
                <a:solidFill>
                  <a:srgbClr val="953735"/>
                </a:solidFill>
              </a:rPr>
              <a:t>nezaručíš</a:t>
            </a:r>
            <a:r>
              <a:rPr lang="en-US" sz="3600" b="1" dirty="0" smtClean="0">
                <a:solidFill>
                  <a:srgbClr val="953735"/>
                </a:solidFill>
              </a:rPr>
              <a:t> se</a:t>
            </a:r>
            <a:endParaRPr lang="cs-CZ" sz="3600" b="1" dirty="0" smtClean="0">
              <a:solidFill>
                <a:srgbClr val="953735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US" sz="3600" b="1" dirty="0" err="1" smtClean="0">
                <a:solidFill>
                  <a:srgbClr val="953735"/>
                </a:solidFill>
              </a:rPr>
              <a:t>nenecháš</a:t>
            </a:r>
            <a:r>
              <a:rPr lang="en-US" sz="3600" b="1" dirty="0" smtClean="0">
                <a:solidFill>
                  <a:srgbClr val="953735"/>
                </a:solidFill>
              </a:rPr>
              <a:t> se </a:t>
            </a:r>
            <a:r>
              <a:rPr lang="en-US" sz="3600" b="1" dirty="0" err="1" smtClean="0">
                <a:solidFill>
                  <a:srgbClr val="953735"/>
                </a:solidFill>
              </a:rPr>
              <a:t>podvést</a:t>
            </a:r>
            <a:endParaRPr lang="cs-CZ" sz="3600" b="1" dirty="0" smtClean="0">
              <a:solidFill>
                <a:srgbClr val="953735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US" sz="3600" b="1" dirty="0" err="1" smtClean="0">
                <a:solidFill>
                  <a:srgbClr val="953735"/>
                </a:solidFill>
              </a:rPr>
              <a:t>nevynecháš</a:t>
            </a:r>
            <a:r>
              <a:rPr lang="en-US" sz="3600" b="1" dirty="0" smtClean="0">
                <a:solidFill>
                  <a:srgbClr val="953735"/>
                </a:solidFill>
              </a:rPr>
              <a:t> </a:t>
            </a:r>
            <a:r>
              <a:rPr lang="en-US" sz="3600" dirty="0" err="1" smtClean="0">
                <a:solidFill>
                  <a:srgbClr val="953735"/>
                </a:solidFill>
              </a:rPr>
              <a:t>správnou</a:t>
            </a:r>
            <a:r>
              <a:rPr lang="en-US" sz="3600" dirty="0" smtClean="0">
                <a:solidFill>
                  <a:srgbClr val="953735"/>
                </a:solidFill>
              </a:rPr>
              <a:t> </a:t>
            </a:r>
            <a:r>
              <a:rPr lang="en-US" sz="3600" dirty="0" err="1" smtClean="0">
                <a:solidFill>
                  <a:srgbClr val="953735"/>
                </a:solidFill>
              </a:rPr>
              <a:t>investici</a:t>
            </a:r>
            <a:endParaRPr lang="cs-CZ" sz="3600" dirty="0" smtClean="0">
              <a:solidFill>
                <a:srgbClr val="953735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US" sz="3600" b="1" dirty="0" err="1" smtClean="0">
                <a:solidFill>
                  <a:srgbClr val="953735"/>
                </a:solidFill>
              </a:rPr>
              <a:t>neopomeneš</a:t>
            </a:r>
            <a:r>
              <a:rPr lang="en-US" sz="3600" dirty="0" smtClean="0">
                <a:solidFill>
                  <a:srgbClr val="953735"/>
                </a:solidFill>
              </a:rPr>
              <a:t> se </a:t>
            </a:r>
            <a:r>
              <a:rPr lang="en-US" sz="3600" dirty="0" err="1" smtClean="0">
                <a:solidFill>
                  <a:srgbClr val="953735"/>
                </a:solidFill>
              </a:rPr>
              <a:t>stále</a:t>
            </a:r>
            <a:r>
              <a:rPr lang="en-US" sz="3600" dirty="0" smtClean="0">
                <a:solidFill>
                  <a:srgbClr val="953735"/>
                </a:solidFill>
              </a:rPr>
              <a:t> </a:t>
            </a:r>
            <a:r>
              <a:rPr lang="en-US" sz="3600" dirty="0" err="1" smtClean="0">
                <a:solidFill>
                  <a:srgbClr val="953735"/>
                </a:solidFill>
              </a:rPr>
              <a:t>učit</a:t>
            </a:r>
            <a:endParaRPr lang="en-US" sz="3600" dirty="0" smtClean="0">
              <a:solidFill>
                <a:srgbClr val="953735"/>
              </a:solidFill>
            </a:endParaRPr>
          </a:p>
          <a:p>
            <a:pPr marL="514350" lvl="0" indent="-514350">
              <a:buFont typeface="+mj-lt"/>
              <a:buAutoNum type="arabicPeriod" startAt="6"/>
            </a:pPr>
            <a:endParaRPr lang="en-US" sz="3200" dirty="0">
              <a:solidFill>
                <a:srgbClr val="953735"/>
              </a:solidFill>
            </a:endParaRPr>
          </a:p>
          <a:p>
            <a:pPr marL="514350" lvl="0" indent="-514350">
              <a:buFont typeface="+mj-lt"/>
              <a:buAutoNum type="arabicPeriod" startAt="6"/>
            </a:pPr>
            <a:endParaRPr lang="en-US" sz="3200" dirty="0" smtClean="0">
              <a:solidFill>
                <a:srgbClr val="953735"/>
              </a:solidFill>
            </a:endParaRPr>
          </a:p>
          <a:p>
            <a:pPr marL="514350" lvl="0" indent="-514350">
              <a:buFont typeface="+mj-lt"/>
              <a:buAutoNum type="arabicPeriod" startAt="6"/>
            </a:pPr>
            <a:endParaRPr lang="cs-CZ" sz="3200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90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Biblická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gramotnost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53735"/>
                </a:solidFill>
              </a:rPr>
              <a:t>Mt 6:19-34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953735"/>
                </a:solidFill>
              </a:rPr>
              <a:t>	</a:t>
            </a:r>
            <a:r>
              <a:rPr lang="en-US" sz="3600" dirty="0" smtClean="0">
                <a:solidFill>
                  <a:srgbClr val="953735"/>
                </a:solidFill>
              </a:rPr>
              <a:t>	</a:t>
            </a:r>
            <a:r>
              <a:rPr lang="en-US" sz="3600" b="1" dirty="0" err="1" smtClean="0">
                <a:solidFill>
                  <a:srgbClr val="953735"/>
                </a:solidFill>
              </a:rPr>
              <a:t>Pán</a:t>
            </a:r>
            <a:r>
              <a:rPr lang="en-US" sz="3600" b="1" dirty="0" smtClean="0">
                <a:solidFill>
                  <a:srgbClr val="953735"/>
                </a:solidFill>
              </a:rPr>
              <a:t> </a:t>
            </a:r>
            <a:r>
              <a:rPr lang="en-US" sz="3600" b="1" dirty="0" err="1" smtClean="0">
                <a:solidFill>
                  <a:srgbClr val="953735"/>
                </a:solidFill>
              </a:rPr>
              <a:t>Ježíš</a:t>
            </a:r>
            <a:r>
              <a:rPr lang="en-US" sz="3600" b="1" dirty="0" smtClean="0">
                <a:solidFill>
                  <a:srgbClr val="953735"/>
                </a:solidFill>
              </a:rPr>
              <a:t> </a:t>
            </a:r>
            <a:r>
              <a:rPr lang="en-US" sz="3600" b="1" dirty="0" err="1" smtClean="0">
                <a:solidFill>
                  <a:srgbClr val="953735"/>
                </a:solidFill>
              </a:rPr>
              <a:t>mluví</a:t>
            </a:r>
            <a:r>
              <a:rPr lang="en-US" sz="3600" b="1" dirty="0" smtClean="0">
                <a:solidFill>
                  <a:srgbClr val="953735"/>
                </a:solidFill>
              </a:rPr>
              <a:t> </a:t>
            </a:r>
            <a:r>
              <a:rPr lang="en-US" sz="3600" b="1" dirty="0" err="1" smtClean="0">
                <a:solidFill>
                  <a:srgbClr val="953735"/>
                </a:solidFill>
              </a:rPr>
              <a:t>proti</a:t>
            </a:r>
            <a:endParaRPr lang="en-US" sz="3600" b="1" dirty="0" smtClean="0">
              <a:solidFill>
                <a:srgbClr val="953735"/>
              </a:solidFill>
            </a:endParaRPr>
          </a:p>
          <a:p>
            <a:pPr lvl="1"/>
            <a:endParaRPr lang="en-US" dirty="0">
              <a:solidFill>
                <a:srgbClr val="953735"/>
              </a:solidFill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err="1" smtClean="0">
                <a:solidFill>
                  <a:srgbClr val="953735"/>
                </a:solidFill>
              </a:rPr>
              <a:t>Shromaž</a:t>
            </a:r>
            <a:r>
              <a:rPr lang="en-US" sz="3200" dirty="0" err="1" smtClean="0">
                <a:solidFill>
                  <a:srgbClr val="953735"/>
                </a:solidFill>
              </a:rPr>
              <a:t>ďování</a:t>
            </a:r>
            <a:r>
              <a:rPr lang="en-US" sz="3200" dirty="0" smtClean="0">
                <a:solidFill>
                  <a:srgbClr val="953735"/>
                </a:solidFill>
              </a:rPr>
              <a:t> </a:t>
            </a:r>
            <a:r>
              <a:rPr lang="en-US" sz="3200" dirty="0" err="1" smtClean="0">
                <a:solidFill>
                  <a:srgbClr val="953735"/>
                </a:solidFill>
              </a:rPr>
              <a:t>pokladů</a:t>
            </a:r>
            <a:r>
              <a:rPr lang="en-US" sz="3200" dirty="0" smtClean="0">
                <a:solidFill>
                  <a:srgbClr val="953735"/>
                </a:solidFill>
              </a:rPr>
              <a:t> </a:t>
            </a:r>
            <a:r>
              <a:rPr lang="en-US" sz="3200" dirty="0" err="1" smtClean="0">
                <a:solidFill>
                  <a:srgbClr val="953735"/>
                </a:solidFill>
              </a:rPr>
              <a:t>na</a:t>
            </a:r>
            <a:r>
              <a:rPr lang="en-US" sz="3200" dirty="0" smtClean="0">
                <a:solidFill>
                  <a:srgbClr val="953735"/>
                </a:solidFill>
              </a:rPr>
              <a:t> </a:t>
            </a:r>
            <a:r>
              <a:rPr lang="en-US" sz="3200" dirty="0" err="1" smtClean="0">
                <a:solidFill>
                  <a:srgbClr val="953735"/>
                </a:solidFill>
              </a:rPr>
              <a:t>Zemi</a:t>
            </a:r>
            <a:r>
              <a:rPr lang="en-US" sz="3200" dirty="0" smtClean="0">
                <a:solidFill>
                  <a:srgbClr val="953735"/>
                </a:solidFill>
              </a:rPr>
              <a:t> (v 19-21)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err="1" smtClean="0">
                <a:solidFill>
                  <a:srgbClr val="953735"/>
                </a:solidFill>
              </a:rPr>
              <a:t>Službě</a:t>
            </a:r>
            <a:r>
              <a:rPr lang="en-US" sz="3200" dirty="0" smtClean="0">
                <a:solidFill>
                  <a:srgbClr val="953735"/>
                </a:solidFill>
              </a:rPr>
              <a:t> </a:t>
            </a:r>
            <a:r>
              <a:rPr lang="en-US" sz="3200" dirty="0" err="1" smtClean="0">
                <a:solidFill>
                  <a:srgbClr val="953735"/>
                </a:solidFill>
              </a:rPr>
              <a:t>mamonu</a:t>
            </a:r>
            <a:r>
              <a:rPr lang="en-US" sz="3200" dirty="0" smtClean="0">
                <a:solidFill>
                  <a:srgbClr val="953735"/>
                </a:solidFill>
              </a:rPr>
              <a:t> (v 24)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err="1" smtClean="0">
                <a:solidFill>
                  <a:srgbClr val="953735"/>
                </a:solidFill>
              </a:rPr>
              <a:t>Starostem</a:t>
            </a:r>
            <a:r>
              <a:rPr lang="en-US" sz="3200" dirty="0" smtClean="0">
                <a:solidFill>
                  <a:srgbClr val="953735"/>
                </a:solidFill>
              </a:rPr>
              <a:t> o </a:t>
            </a:r>
            <a:r>
              <a:rPr lang="en-US" sz="3200" dirty="0" err="1" smtClean="0">
                <a:solidFill>
                  <a:srgbClr val="953735"/>
                </a:solidFill>
              </a:rPr>
              <a:t>živobytí</a:t>
            </a:r>
            <a:r>
              <a:rPr lang="en-US" sz="3200" dirty="0" smtClean="0">
                <a:solidFill>
                  <a:srgbClr val="953735"/>
                </a:solidFill>
              </a:rPr>
              <a:t> (v 25-32)</a:t>
            </a:r>
            <a:endParaRPr lang="en-US" sz="3200" dirty="0">
              <a:solidFill>
                <a:srgbClr val="953735"/>
              </a:solidFill>
            </a:endParaRPr>
          </a:p>
          <a:p>
            <a:endParaRPr lang="en-US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4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Biblická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gramotnost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53735"/>
                </a:solidFill>
              </a:rPr>
              <a:t>Mt 6:19-34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953735"/>
                </a:solidFill>
              </a:rPr>
              <a:t>	</a:t>
            </a:r>
            <a:r>
              <a:rPr lang="en-US" sz="3600" dirty="0" smtClean="0">
                <a:solidFill>
                  <a:srgbClr val="953735"/>
                </a:solidFill>
              </a:rPr>
              <a:t>	</a:t>
            </a:r>
            <a:r>
              <a:rPr lang="en-US" sz="3600" b="1" dirty="0" err="1" smtClean="0">
                <a:solidFill>
                  <a:srgbClr val="953735"/>
                </a:solidFill>
              </a:rPr>
              <a:t>Pán</a:t>
            </a:r>
            <a:r>
              <a:rPr lang="en-US" sz="3600" b="1" dirty="0" smtClean="0">
                <a:solidFill>
                  <a:srgbClr val="953735"/>
                </a:solidFill>
              </a:rPr>
              <a:t> </a:t>
            </a:r>
            <a:r>
              <a:rPr lang="en-US" sz="3600" b="1" dirty="0" err="1" smtClean="0">
                <a:solidFill>
                  <a:srgbClr val="953735"/>
                </a:solidFill>
              </a:rPr>
              <a:t>Ježíš</a:t>
            </a:r>
            <a:r>
              <a:rPr lang="en-US" sz="3600" b="1" dirty="0" smtClean="0">
                <a:solidFill>
                  <a:srgbClr val="953735"/>
                </a:solidFill>
              </a:rPr>
              <a:t> </a:t>
            </a:r>
            <a:r>
              <a:rPr lang="en-US" sz="3600" b="1" dirty="0" err="1" smtClean="0">
                <a:solidFill>
                  <a:srgbClr val="953735"/>
                </a:solidFill>
              </a:rPr>
              <a:t>mluví</a:t>
            </a:r>
            <a:r>
              <a:rPr lang="en-US" sz="3600" b="1" dirty="0" smtClean="0">
                <a:solidFill>
                  <a:srgbClr val="953735"/>
                </a:solidFill>
              </a:rPr>
              <a:t> pro</a:t>
            </a:r>
          </a:p>
          <a:p>
            <a:pPr lvl="1"/>
            <a:endParaRPr lang="en-US" dirty="0" smtClean="0">
              <a:solidFill>
                <a:srgbClr val="953735"/>
              </a:solidFill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err="1" smtClean="0">
                <a:solidFill>
                  <a:srgbClr val="953735"/>
                </a:solidFill>
              </a:rPr>
              <a:t>Shromažďování</a:t>
            </a:r>
            <a:r>
              <a:rPr lang="en-US" sz="3200" dirty="0" smtClean="0">
                <a:solidFill>
                  <a:srgbClr val="953735"/>
                </a:solidFill>
              </a:rPr>
              <a:t> </a:t>
            </a:r>
            <a:r>
              <a:rPr lang="en-US" sz="3200" dirty="0" err="1" smtClean="0">
                <a:solidFill>
                  <a:srgbClr val="953735"/>
                </a:solidFill>
              </a:rPr>
              <a:t>pokladů</a:t>
            </a:r>
            <a:r>
              <a:rPr lang="en-US" sz="3200" dirty="0" smtClean="0">
                <a:solidFill>
                  <a:srgbClr val="953735"/>
                </a:solidFill>
              </a:rPr>
              <a:t> v </a:t>
            </a:r>
            <a:r>
              <a:rPr lang="en-US" sz="3200" dirty="0" err="1" smtClean="0">
                <a:solidFill>
                  <a:srgbClr val="953735"/>
                </a:solidFill>
              </a:rPr>
              <a:t>nebi</a:t>
            </a:r>
            <a:r>
              <a:rPr lang="en-US" sz="3200" dirty="0" smtClean="0">
                <a:solidFill>
                  <a:srgbClr val="953735"/>
                </a:solidFill>
              </a:rPr>
              <a:t> (v 20)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err="1" smtClean="0">
                <a:solidFill>
                  <a:srgbClr val="953735"/>
                </a:solidFill>
              </a:rPr>
              <a:t>Službu</a:t>
            </a:r>
            <a:r>
              <a:rPr lang="en-US" sz="3200" dirty="0" smtClean="0">
                <a:solidFill>
                  <a:srgbClr val="953735"/>
                </a:solidFill>
              </a:rPr>
              <a:t> </a:t>
            </a:r>
            <a:r>
              <a:rPr lang="en-US" sz="3200" dirty="0" err="1" smtClean="0">
                <a:solidFill>
                  <a:srgbClr val="953735"/>
                </a:solidFill>
              </a:rPr>
              <a:t>Bohu</a:t>
            </a:r>
            <a:r>
              <a:rPr lang="en-US" sz="3200" dirty="0" smtClean="0">
                <a:solidFill>
                  <a:srgbClr val="953735"/>
                </a:solidFill>
              </a:rPr>
              <a:t> (v 24)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err="1" smtClean="0">
                <a:solidFill>
                  <a:srgbClr val="953735"/>
                </a:solidFill>
              </a:rPr>
              <a:t>Starání</a:t>
            </a:r>
            <a:r>
              <a:rPr lang="en-US" sz="3200" dirty="0" smtClean="0">
                <a:solidFill>
                  <a:srgbClr val="953735"/>
                </a:solidFill>
              </a:rPr>
              <a:t> se o  </a:t>
            </a:r>
            <a:r>
              <a:rPr lang="en-US" sz="3200" dirty="0" err="1" smtClean="0">
                <a:solidFill>
                  <a:srgbClr val="953735"/>
                </a:solidFill>
              </a:rPr>
              <a:t>Boží</a:t>
            </a:r>
            <a:r>
              <a:rPr lang="en-US" sz="3200" dirty="0" smtClean="0">
                <a:solidFill>
                  <a:srgbClr val="953735"/>
                </a:solidFill>
              </a:rPr>
              <a:t> </a:t>
            </a:r>
            <a:r>
              <a:rPr lang="en-US" sz="3200" dirty="0" err="1" smtClean="0">
                <a:solidFill>
                  <a:srgbClr val="953735"/>
                </a:solidFill>
              </a:rPr>
              <a:t>království</a:t>
            </a:r>
            <a:r>
              <a:rPr lang="en-US" sz="3200" dirty="0" smtClean="0">
                <a:solidFill>
                  <a:srgbClr val="953735"/>
                </a:solidFill>
              </a:rPr>
              <a:t> </a:t>
            </a:r>
            <a:r>
              <a:rPr lang="en-US" sz="3200" dirty="0" smtClean="0">
                <a:solidFill>
                  <a:srgbClr val="953735"/>
                </a:solidFill>
              </a:rPr>
              <a:t> (v 33)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4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83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Desatero finanční gramotnosti </vt:lpstr>
      <vt:lpstr>Desatero finanční gramotnosti </vt:lpstr>
      <vt:lpstr>Biblická finanční gramotnost</vt:lpstr>
      <vt:lpstr>Biblická finanční gramotnost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Desatero finanční gramotnosti </dc:title>
  <dc:creator>Karel Káňa</dc:creator>
  <cp:lastModifiedBy>Karel Káňa</cp:lastModifiedBy>
  <cp:revision>2</cp:revision>
  <dcterms:created xsi:type="dcterms:W3CDTF">2018-05-13T05:50:36Z</dcterms:created>
  <dcterms:modified xsi:type="dcterms:W3CDTF">2018-05-13T06:11:36Z</dcterms:modified>
</cp:coreProperties>
</file>