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_rels/presentation.xml.rels" ContentType="application/vnd.openxmlformats-package.relationships+xml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4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56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912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63912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56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50400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7020000" cy="4340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57156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63912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663912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57156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50400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7020000" cy="4340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357156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663912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663912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 type="body"/>
          </p:nvPr>
        </p:nvSpPr>
        <p:spPr>
          <a:xfrm>
            <a:off x="357156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7"/>
          <p:cNvSpPr>
            <a:spLocks noGrp="1"/>
          </p:cNvSpPr>
          <p:nvPr>
            <p:ph type="body"/>
          </p:nvPr>
        </p:nvSpPr>
        <p:spPr>
          <a:xfrm>
            <a:off x="50400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7020000" cy="4340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357156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663912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663912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 type="body"/>
          </p:nvPr>
        </p:nvSpPr>
        <p:spPr>
          <a:xfrm>
            <a:off x="357156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PlaceHolder 7"/>
          <p:cNvSpPr>
            <a:spLocks noGrp="1"/>
          </p:cNvSpPr>
          <p:nvPr>
            <p:ph type="body"/>
          </p:nvPr>
        </p:nvSpPr>
        <p:spPr>
          <a:xfrm>
            <a:off x="50400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7020000" cy="4340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3"/>
          <a:stretch/>
        </p:blipFill>
        <p:spPr>
          <a:xfrm>
            <a:off x="-58320" y="81000"/>
            <a:ext cx="7794360" cy="12056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Aft>
                <a:spcPts val="918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28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b="0" lang="de-DE" sz="228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Aft>
                <a:spcPts val="6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9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  <a:endParaRPr b="0" lang="de-DE" sz="19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Aft>
                <a:spcPts val="459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29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  <a:endParaRPr b="0" lang="de-DE" sz="162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Aft>
                <a:spcPts val="23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29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  <a:endParaRPr b="0" lang="de-DE" sz="162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Aft>
                <a:spcPts val="23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29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  <a:endParaRPr b="0" lang="de-DE" sz="162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Aft>
                <a:spcPts val="23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29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  <a:endParaRPr b="0" lang="de-DE" sz="162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516492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&lt;datum/čas&gt;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000" y="516492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&lt;zápatí&gt;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000" y="516492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A4D8F7E2-1027-4FC5-9939-3B843F365A79}" type="slidenum"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  <a:endParaRPr b="0"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&lt;datum/čas&gt;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&lt;zápatí&gt;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80EE508E-9C1A-450C-9A90-B2F41DE3DB0F}" type="slidenum"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&lt;číslo&gt;</a:t>
            </a:fld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" descr=""/>
          <p:cNvPicPr/>
          <p:nvPr/>
        </p:nvPicPr>
        <p:blipFill>
          <a:blip r:embed="rId3"/>
          <a:stretch/>
        </p:blipFill>
        <p:spPr>
          <a:xfrm>
            <a:off x="0" y="0"/>
            <a:ext cx="10079640" cy="5666760"/>
          </a:xfrm>
          <a:prstGeom prst="rect">
            <a:avLst/>
          </a:prstGeom>
          <a:ln>
            <a:noFill/>
          </a:ln>
        </p:spPr>
      </p:pic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Klikněte pro úpravu formátu textu nadpisu</a:t>
            </a:r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Klikněte pro úpravu formátu textu osnovy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1" marL="864000" indent="-324000">
              <a:spcAft>
                <a:spcPts val="848"/>
              </a:spcAft>
              <a:buClr>
                <a:srgbClr val="661900"/>
              </a:buClr>
              <a:buSzPct val="75000"/>
              <a:buFont typeface="Symbol" charset="2"/>
              <a:buChar char=""/>
            </a:pPr>
            <a:r>
              <a:rPr b="0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Druhá úroveň</a:t>
            </a:r>
            <a:endParaRPr b="0"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2" marL="1296000" indent="-288000">
              <a:spcAft>
                <a:spcPts val="635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Třetí úroveň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3" marL="1728000" indent="-216000">
              <a:spcAft>
                <a:spcPts val="422"/>
              </a:spcAft>
              <a:buClr>
                <a:srgbClr val="661900"/>
              </a:buClr>
              <a:buSzPct val="75000"/>
              <a:buFont typeface="Symbol" charset="2"/>
              <a:buChar char=""/>
            </a:pPr>
            <a:r>
              <a:rPr b="0"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Čtvrtá úroveň osnovy</a:t>
            </a:r>
            <a:endParaRPr b="0" lang="de-DE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4" marL="2160000" indent="-216000">
              <a:spcAft>
                <a:spcPts val="210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b="0"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Pátá úroveň osnovy</a:t>
            </a:r>
            <a:endParaRPr b="0" lang="de-DE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5" marL="2592000" indent="-216000">
              <a:spcAft>
                <a:spcPts val="210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b="0"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Šestá úroveň</a:t>
            </a:r>
            <a:endParaRPr b="0" lang="de-DE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6" marL="3024000" indent="-216000">
              <a:spcAft>
                <a:spcPts val="210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b="0"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Sedmá úroveň</a:t>
            </a:r>
            <a:endParaRPr b="0" lang="de-DE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dt"/>
          </p:nvPr>
        </p:nvSpPr>
        <p:spPr>
          <a:xfrm>
            <a:off x="1224000" y="5165280"/>
            <a:ext cx="1628280" cy="39096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&lt;datum/čas&gt;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96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&lt;zápatí&gt;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960"/>
          </a:xfrm>
          <a:prstGeom prst="rect">
            <a:avLst/>
          </a:prstGeom>
        </p:spPr>
        <p:txBody>
          <a:bodyPr lIns="0" rIns="0" tIns="0" bIns="0"/>
          <a:p>
            <a:pPr algn="r"/>
            <a:fld id="{FE01007D-4154-4215-946A-42EB46F771E5}" type="slidenum"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&lt;číslo&gt;</a:t>
            </a:fld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792000" y="3078000"/>
            <a:ext cx="8568000" cy="1080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r>
              <a:rPr b="1" lang="de-DE" sz="27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Klikněte pro úpravu formátu textu nadpisu</a:t>
            </a:r>
            <a:endParaRPr b="1" lang="de-DE" sz="27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792000" y="4428000"/>
            <a:ext cx="8568000" cy="73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054"/>
              </a:spcAft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b="0" lang="de-DE" sz="135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Klikněte pro úpravu formátu textu osnovy</a:t>
            </a:r>
            <a:endParaRPr b="0" lang="de-DE" sz="135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  <a:p>
            <a:pPr lvl="1" marL="864000" indent="-324000">
              <a:spcAft>
                <a:spcPts val="839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de-DE" sz="135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Druhá úroveň</a:t>
            </a:r>
            <a:endParaRPr b="0" lang="de-DE" sz="135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  <a:p>
            <a:pPr lvl="2" marL="1296000" indent="-288000">
              <a:spcAft>
                <a:spcPts val="626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de-DE" sz="135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Třetí úroveň</a:t>
            </a:r>
            <a:endParaRPr b="0" lang="de-DE" sz="135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  <a:p>
            <a:pPr lvl="3" marL="1728000" indent="-216000">
              <a:spcAft>
                <a:spcPts val="414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de-DE" sz="135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Čtvrtá úroveň osnovy</a:t>
            </a:r>
            <a:endParaRPr b="0" lang="de-DE" sz="135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  <a:p>
            <a:pPr lvl="4" marL="2160000" indent="-216000">
              <a:spcAft>
                <a:spcPts val="201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de-DE" sz="135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Pátá úroveň osnovy</a:t>
            </a:r>
            <a:endParaRPr b="0" lang="de-DE" sz="135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  <a:p>
            <a:pPr lvl="5" marL="2592000" indent="-216000">
              <a:spcAft>
                <a:spcPts val="201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de-DE" sz="135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Šestá úroveň</a:t>
            </a:r>
            <a:endParaRPr b="0" lang="de-DE" sz="135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  <a:p>
            <a:pPr lvl="6" marL="3024000" indent="-216000">
              <a:spcAft>
                <a:spcPts val="201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de-DE" sz="135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Sedmá úroveň</a:t>
            </a:r>
            <a:endParaRPr b="0" lang="de-DE" sz="135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dt"/>
          </p:nvPr>
        </p:nvSpPr>
        <p:spPr>
          <a:xfrm>
            <a:off x="504000" y="5164560"/>
            <a:ext cx="2348280" cy="39096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&lt;datum/čas&gt;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ftr"/>
          </p:nvPr>
        </p:nvSpPr>
        <p:spPr>
          <a:xfrm>
            <a:off x="3447360" y="5164560"/>
            <a:ext cx="3195000" cy="39096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&lt;zápatí&gt;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sldNum"/>
          </p:nvPr>
        </p:nvSpPr>
        <p:spPr>
          <a:xfrm>
            <a:off x="7227360" y="5164560"/>
            <a:ext cx="2348280" cy="390960"/>
          </a:xfrm>
          <a:prstGeom prst="rect">
            <a:avLst/>
          </a:prstGeom>
        </p:spPr>
        <p:txBody>
          <a:bodyPr lIns="0" rIns="0" tIns="0" bIns="0"/>
          <a:p>
            <a:pPr algn="r"/>
            <a:fld id="{C90E94D2-7C45-44D2-90BC-CE2D45973AA8}" type="slidenum"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&lt;číslo&gt;</a:t>
            </a:fld>
            <a:r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 / </a:t>
            </a:r>
            <a:fld id="{C6B05DFE-7828-4611-8877-4D149890C35F}" type="slidecount"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7</a:t>
            </a:fld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130" name="CustomShape 6"/>
          <p:cNvSpPr/>
          <p:nvPr/>
        </p:nvSpPr>
        <p:spPr>
          <a:xfrm>
            <a:off x="0" y="3240000"/>
            <a:ext cx="504000" cy="81000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Jak se cítit dobře v dnešním světě</a:t>
            </a:r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de-DE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de-DE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de-DE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...správně nastavené vztahy…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/>
            <a:r>
              <a:rPr b="0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Martina </a:t>
            </a: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Zachrlová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/>
            <a:r>
              <a:rPr b="0"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25.6.2017 Ivanovice na Hané</a:t>
            </a:r>
            <a:endParaRPr b="0" lang="de-DE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Správně nastavené vztahy</a:t>
            </a:r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3600" spc="-1" strike="noStrike">
                <a:solidFill>
                  <a:srgbClr val="0000fe"/>
                </a:solidFill>
                <a:uFill>
                  <a:solidFill>
                    <a:srgbClr val="ffffff"/>
                  </a:solidFill>
                </a:uFill>
                <a:latin typeface="Arial CE"/>
                <a:ea typeface="Droid Sans Fallback"/>
              </a:rPr>
              <a:t>Jób 42:10 </a:t>
            </a:r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CE"/>
                <a:ea typeface="Droid Sans Fallback"/>
              </a:rPr>
              <a:t>Hospodin také změnil Jóbův úděl, poté co se modlil za své přátele, a dal mu všeho dvojnásob, než míval.</a:t>
            </a:r>
            <a:endParaRPr b="0" lang="de-DE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Správně nastavené vztahy</a:t>
            </a:r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2600" spc="-1" strike="noStrike">
                <a:solidFill>
                  <a:srgbClr val="0000fe"/>
                </a:solidFill>
                <a:uFill>
                  <a:solidFill>
                    <a:srgbClr val="ffffff"/>
                  </a:solidFill>
                </a:uFill>
                <a:latin typeface="Arial CE"/>
                <a:ea typeface="Droid Sans Fallback"/>
              </a:rPr>
              <a:t>Přísloví 17:17 </a:t>
            </a:r>
            <a:r>
              <a:rPr b="0"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CE"/>
                <a:ea typeface="Droid Sans Fallback"/>
              </a:rPr>
              <a:t>Přítel miluje za všech okolností, bratr se rodí pro chvíle trápení.</a:t>
            </a: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2600" spc="-1" strike="noStrike">
                <a:solidFill>
                  <a:srgbClr val="0000fe"/>
                </a:solidFill>
                <a:uFill>
                  <a:solidFill>
                    <a:srgbClr val="ffffff"/>
                  </a:solidFill>
                </a:uFill>
                <a:latin typeface="Arial CE"/>
                <a:ea typeface="Droid Sans Fallback"/>
              </a:rPr>
              <a:t>Přísloví 17:17 </a:t>
            </a:r>
            <a:r>
              <a:rPr b="0"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CE"/>
                <a:ea typeface="Droid Sans Fallback"/>
              </a:rPr>
              <a:t>Všelikého času miluje, kdož jest přítelem, a bratr v soužení ukáže se.</a:t>
            </a: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Správně nastavené vztahy</a:t>
            </a:r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3200" spc="-1" strike="noStrike">
                <a:solidFill>
                  <a:srgbClr val="0000fe"/>
                </a:solidFill>
                <a:uFill>
                  <a:solidFill>
                    <a:srgbClr val="ffffff"/>
                  </a:solidFill>
                </a:uFill>
                <a:latin typeface="Arial CE"/>
              </a:rPr>
              <a:t>Jan 15/12 </a:t>
            </a: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CE"/>
              </a:rPr>
              <a:t>Toto je mé přikázání: Milujte jedni druhé, jako jsem já miloval vás.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3200" spc="-1" strike="noStrike">
                <a:solidFill>
                  <a:srgbClr val="0000fe"/>
                </a:solidFill>
                <a:uFill>
                  <a:solidFill>
                    <a:srgbClr val="ffffff"/>
                  </a:solidFill>
                </a:uFill>
                <a:latin typeface="Arial CE"/>
              </a:rPr>
              <a:t>13 </a:t>
            </a: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CE"/>
              </a:rPr>
              <a:t>Nikdo nemá větší lásku než ten, kdo položí život za své přátele.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Správně nastavené vztahy</a:t>
            </a:r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3200" spc="-1" strike="noStrike">
                <a:solidFill>
                  <a:srgbClr val="0000fe"/>
                </a:solidFill>
                <a:uFill>
                  <a:solidFill>
                    <a:srgbClr val="ffffff"/>
                  </a:solidFill>
                </a:uFill>
                <a:latin typeface="Arial CE"/>
              </a:rPr>
              <a:t>Jan 15/14 </a:t>
            </a: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CE"/>
              </a:rPr>
              <a:t>Vy jste moji přátelé, děláte-li, co vám přikazuji.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3200" spc="-1" strike="noStrike">
                <a:solidFill>
                  <a:srgbClr val="0000fe"/>
                </a:solidFill>
                <a:uFill>
                  <a:solidFill>
                    <a:srgbClr val="ffffff"/>
                  </a:solidFill>
                </a:uFill>
                <a:latin typeface="Arial CE"/>
              </a:rPr>
              <a:t>15 </a:t>
            </a: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CE"/>
              </a:rPr>
              <a:t>Nebudu vás už nazývat služebníky, neboť služebník neví, co dělá jeho pán. Vás jsem ale nazval přáteli, neboť jsem vám předal všechno, co jsem slyšel od svého Otce.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Správně nastavené vztahy</a:t>
            </a:r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2600" spc="-1" strike="noStrike">
                <a:solidFill>
                  <a:srgbClr val="0000fe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Jakub 4:4</a:t>
            </a:r>
            <a:r>
              <a:rPr b="0"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Vy nevěrníci! Nevíte, že přátelství se světem znamená nepřátelství s Bohem? Kdokoli se rozhodne být přítelem světa, stává se Božím nepřítelem.</a:t>
            </a: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Správně nastavené vztahy</a:t>
            </a:r>
            <a:endParaRPr b="0" lang="de-DE" sz="357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Co dělat? :)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Poznat se vzájemně</a:t>
            </a: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Přijetí / vyznání chyb</a:t>
            </a: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Pomáhat si</a:t>
            </a: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Mít se rádi</a:t>
            </a: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Být tu pro sebe navzájem</a:t>
            </a: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Vést ke Kristu či utužení s Kristem</a:t>
            </a:r>
            <a:endParaRPr b="0" lang="de-DE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>
                <p:childTnLst>
                  <p:par>
                    <p:cTn id="15" fill="freeze">
                      <p:stCondLst>
                        <p:cond delay="indefinite"/>
                      </p:stCondLst>
                      <p:childTnLst>
                        <p:par>
                          <p:cTn id="16" fill="freeze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14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80">
                                            <p:txEl>
                                              <p:pRg st="14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80">
                                            <p:txEl>
                                              <p:pRg st="14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freeze">
                      <p:stCondLst>
                        <p:cond delay="indefinite"/>
                      </p:stCondLst>
                      <p:childTnLst>
                        <p:par>
                          <p:cTn id="22" fill="freeze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33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80">
                                            <p:txEl>
                                              <p:pRg st="33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80">
                                            <p:txEl>
                                              <p:pRg st="33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freeze">
                      <p:stCondLst>
                        <p:cond delay="indefinite"/>
                      </p:stCondLst>
                      <p:childTnLst>
                        <p:par>
                          <p:cTn id="28" fill="freeze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56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80">
                                            <p:txEl>
                                              <p:pRg st="56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80">
                                            <p:txEl>
                                              <p:pRg st="56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freeze">
                      <p:stCondLst>
                        <p:cond delay="indefinite"/>
                      </p:stCondLst>
                      <p:childTnLst>
                        <p:par>
                          <p:cTn id="34" fill="freeze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67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80">
                                            <p:txEl>
                                              <p:pRg st="67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80">
                                            <p:txEl>
                                              <p:pRg st="67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freeze">
                      <p:stCondLst>
                        <p:cond delay="indefinite"/>
                      </p:stCondLst>
                      <p:childTnLst>
                        <p:par>
                          <p:cTn id="40" fill="freeze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79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80">
                                            <p:txEl>
                                              <p:pRg st="79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180">
                                            <p:txEl>
                                              <p:pRg st="79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freeze">
                      <p:stCondLst>
                        <p:cond delay="indefinite"/>
                      </p:stCondLst>
                      <p:childTnLst>
                        <p:par>
                          <p:cTn id="46" fill="freeze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104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180">
                                            <p:txEl>
                                              <p:pRg st="104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180">
                                            <p:txEl>
                                              <p:pRg st="104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LibreOffice/5.3.3.2$MacOSX_X86_64 LibreOffice_project/3d9a8b4b4e538a85e0782bd6c2d430bafe583448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2017-06-25T13:02:03Z</dcterms:created>
  <dc:creator/>
  <dc:description/>
  <dc:language>cs-CZ</dc:language>
  <cp:lastModifiedBy/>
  <cp:revision>1</cp:revision>
  <dc:subject/>
  <dc:title>Bright Blue</dc:title>
</cp:coreProperties>
</file>