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701"/>
  </p:normalViewPr>
  <p:slideViewPr>
    <p:cSldViewPr snapToGrid="0" snapToObjects="1">
      <p:cViewPr varScale="1">
        <p:scale>
          <a:sx n="75" d="100"/>
          <a:sy n="75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02A6304-499F-4A5D-AADA-73D3AF870E08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Svazuji, nebo osvobozuji?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pic>
        <p:nvPicPr>
          <p:cNvPr id="43" name="Obrázek 42"/>
          <p:cNvPicPr/>
          <p:nvPr/>
        </p:nvPicPr>
        <p:blipFill>
          <a:blip r:embed="rId2"/>
          <a:stretch/>
        </p:blipFill>
        <p:spPr>
          <a:xfrm>
            <a:off x="2880" y="1296000"/>
            <a:ext cx="5829120" cy="3885840"/>
          </a:xfrm>
          <a:prstGeom prst="rect">
            <a:avLst/>
          </a:prstGeom>
          <a:ln>
            <a:noFill/>
          </a:ln>
        </p:spPr>
      </p:pic>
      <p:pic>
        <p:nvPicPr>
          <p:cNvPr id="44" name="Obrázek 43"/>
          <p:cNvPicPr/>
          <p:nvPr/>
        </p:nvPicPr>
        <p:blipFill>
          <a:blip r:embed="rId3"/>
          <a:stretch/>
        </p:blipFill>
        <p:spPr>
          <a:xfrm>
            <a:off x="5645880" y="3312000"/>
            <a:ext cx="4422600" cy="42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pic>
        <p:nvPicPr>
          <p:cNvPr id="47" name="Obrázek 46"/>
          <p:cNvPicPr/>
          <p:nvPr/>
        </p:nvPicPr>
        <p:blipFill>
          <a:blip r:embed="rId2"/>
          <a:stretch/>
        </p:blipFill>
        <p:spPr>
          <a:xfrm>
            <a:off x="1296000" y="25920"/>
            <a:ext cx="7534080" cy="753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Emoce vs. racionalita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pic>
        <p:nvPicPr>
          <p:cNvPr id="50" name="Obrázek 49"/>
          <p:cNvPicPr/>
          <p:nvPr/>
        </p:nvPicPr>
        <p:blipFill>
          <a:blip r:embed="rId2"/>
          <a:stretch/>
        </p:blipFill>
        <p:spPr>
          <a:xfrm>
            <a:off x="6248520" y="1512000"/>
            <a:ext cx="3707280" cy="3816000"/>
          </a:xfrm>
          <a:prstGeom prst="rect">
            <a:avLst/>
          </a:prstGeom>
          <a:ln>
            <a:noFill/>
          </a:ln>
        </p:spPr>
      </p:pic>
      <p:pic>
        <p:nvPicPr>
          <p:cNvPr id="51" name="Obrázek 50"/>
          <p:cNvPicPr/>
          <p:nvPr/>
        </p:nvPicPr>
        <p:blipFill>
          <a:blip r:embed="rId3"/>
          <a:stretch/>
        </p:blipFill>
        <p:spPr>
          <a:xfrm>
            <a:off x="5346720" y="3744000"/>
            <a:ext cx="3528000" cy="3528000"/>
          </a:xfrm>
          <a:prstGeom prst="rect">
            <a:avLst/>
          </a:prstGeom>
          <a:ln>
            <a:noFill/>
          </a:ln>
        </p:spPr>
      </p:pic>
      <p:pic>
        <p:nvPicPr>
          <p:cNvPr id="52" name="Obrázek 51"/>
          <p:cNvPicPr/>
          <p:nvPr/>
        </p:nvPicPr>
        <p:blipFill>
          <a:blip r:embed="rId4"/>
          <a:stretch/>
        </p:blipFill>
        <p:spPr>
          <a:xfrm>
            <a:off x="-144000" y="1217160"/>
            <a:ext cx="6248520" cy="418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Chaos, nebo rad?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pic>
        <p:nvPicPr>
          <p:cNvPr id="55" name="Obrázek 54"/>
          <p:cNvPicPr/>
          <p:nvPr/>
        </p:nvPicPr>
        <p:blipFill>
          <a:blip r:embed="rId2"/>
          <a:stretch/>
        </p:blipFill>
        <p:spPr>
          <a:xfrm>
            <a:off x="144000" y="1656000"/>
            <a:ext cx="4951080" cy="3312000"/>
          </a:xfrm>
          <a:prstGeom prst="rect">
            <a:avLst/>
          </a:prstGeom>
          <a:ln>
            <a:noFill/>
          </a:ln>
        </p:spPr>
      </p:pic>
      <p:pic>
        <p:nvPicPr>
          <p:cNvPr id="56" name="Obrázek 55"/>
          <p:cNvPicPr/>
          <p:nvPr/>
        </p:nvPicPr>
        <p:blipFill>
          <a:blip r:embed="rId3"/>
          <a:stretch/>
        </p:blipFill>
        <p:spPr>
          <a:xfrm>
            <a:off x="5184000" y="3891960"/>
            <a:ext cx="4993560" cy="374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317733" y="301319"/>
            <a:ext cx="9071640" cy="713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1. </a:t>
            </a:r>
            <a:r>
              <a:rPr lang="cs-CZ" sz="3200" b="0" strike="noStrike" spc="-1" dirty="0" err="1">
                <a:latin typeface="Arial"/>
              </a:rPr>
              <a:t>Korintskym</a:t>
            </a:r>
            <a:r>
              <a:rPr lang="cs-CZ" sz="3200" b="0" strike="noStrike" spc="-1" dirty="0">
                <a:latin typeface="Arial"/>
              </a:rPr>
              <a:t> 14:26 Co z toho plyne, bratří? Když se shromažďujete, jeden má žalm, druhý slovo naučení, jiný zjevení od Boha, ještě jiný promluví ve vytržení a další to vyloží. Všecko ať slouží společnému růstu.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27 Pokud jde o mluvení jazyky, ať promluví dva nebo tři, jeden po druhém, a někdo ať vykládá.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28 Kdyby neměli vykladače, ať ve shromáždění mlčí, každý ať mluví ve vytržení jen pro sebe a před Bohem.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29 Z proroků ať promluví dva neb tři a ostatní ať to posuzují.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30 Dostane-li se zjevení jinému ve shromáždění, nechť ten první umlkne.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31 Jeden po druhém můžete všichni prorocky promluvit, aby všichni byli poučeni a všichni také povzbuzeni.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32 Prorok přece ovládá svůj prorocký dar.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33 Bůh není Bohem zmatku, nýbrž Bohem pokoje.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A co zákon?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pic>
        <p:nvPicPr>
          <p:cNvPr id="61" name="Obrázek 60"/>
          <p:cNvPicPr/>
          <p:nvPr/>
        </p:nvPicPr>
        <p:blipFill>
          <a:blip r:embed="rId2"/>
          <a:stretch/>
        </p:blipFill>
        <p:spPr>
          <a:xfrm>
            <a:off x="284760" y="1438560"/>
            <a:ext cx="5619240" cy="2809440"/>
          </a:xfrm>
          <a:prstGeom prst="rect">
            <a:avLst/>
          </a:prstGeom>
          <a:ln>
            <a:noFill/>
          </a:ln>
        </p:spPr>
      </p:pic>
      <p:pic>
        <p:nvPicPr>
          <p:cNvPr id="62" name="Obrázek 61"/>
          <p:cNvPicPr/>
          <p:nvPr/>
        </p:nvPicPr>
        <p:blipFill>
          <a:blip r:embed="rId3"/>
          <a:stretch/>
        </p:blipFill>
        <p:spPr>
          <a:xfrm>
            <a:off x="5904000" y="3149640"/>
            <a:ext cx="3816000" cy="38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04000" y="301320"/>
            <a:ext cx="9071640" cy="711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 err="1">
                <a:latin typeface="Arial"/>
              </a:rPr>
              <a:t>Rimanum</a:t>
            </a:r>
            <a:r>
              <a:rPr lang="cs-CZ" sz="3200" b="0" strike="noStrike" spc="-1" dirty="0">
                <a:latin typeface="Arial"/>
              </a:rPr>
              <a:t> 3:31: To tedy vírou rušíme zákon? Naprosto ne! Naopak, zákon potvrzujeme.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latin typeface="Arial"/>
              </a:rPr>
              <a:t>Skutky 5:27  Přivedli je tedy a postavili je v sále </a:t>
            </a:r>
            <a:r>
              <a:rPr lang="cs-CZ" sz="3200" b="0" strike="noStrike" spc="-1" dirty="0" err="1">
                <a:latin typeface="Arial"/>
              </a:rPr>
              <a:t>Sanhedrinu</a:t>
            </a:r>
            <a:r>
              <a:rPr lang="cs-CZ" sz="3200" b="0" strike="noStrike" spc="-1" dirty="0">
                <a:latin typeface="Arial"/>
              </a:rPr>
              <a:t>. Velekněz se jich vyptával 28  a řekl: „Výslovně jsme vám nařídili, abyste dále nevyučovali na základě toho jména, a přesto, pohleďte, naplnili jste Jeruzalém svým učením a jste rozhodnuti přivést na nás krev toho muže.“ 29  Petr a [ostatní] apoštolové odpověděli a řekli: „Musíme poslouchat Boha jako panovníka spíše než lidi. 30  BŮH našich praotců vzbudil Ježíše, kterého jste zabili, když jste ho pověsili na kůl. 31  Toho Bůh vyvýšil jako Hlavního zprostředkovatele a Zachránce na svou pravici, aby dal Izraeli pokání a odpuštění hříchů. 32  A my jsme svědkové těchto záležitostí a stejně i svatý duch, jehož Bůh dal těm, kdo ho poslouchají jako panovníka.“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Aplikace</a:t>
            </a:r>
          </a:p>
        </p:txBody>
      </p:sp>
      <p:sp>
        <p:nvSpPr>
          <p:cNvPr id="6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cs-CZ" sz="3200" b="0" strike="noStrike" spc="-1">
                <a:latin typeface="Arial"/>
              </a:rPr>
              <a:t>1. Neodsuzujme nove věci – změna je muj pritel</a:t>
            </a:r>
          </a:p>
          <a:p>
            <a:r>
              <a:rPr lang="cs-CZ" sz="3200" b="0" strike="noStrike" spc="-1">
                <a:latin typeface="Arial"/>
              </a:rPr>
              <a:t>2. Nechme se vest Duchem svatym</a:t>
            </a:r>
          </a:p>
          <a:p>
            <a:r>
              <a:rPr lang="cs-CZ" sz="3200" b="0" strike="noStrike" spc="-1">
                <a:latin typeface="Arial"/>
              </a:rPr>
              <a:t>3. Nediskriminujme v pravidlech - nesvazujme lidi pravidlama</a:t>
            </a:r>
          </a:p>
          <a:p>
            <a:r>
              <a:rPr lang="cs-CZ" sz="3200" b="0" strike="noStrike" spc="-1">
                <a:latin typeface="Arial"/>
              </a:rPr>
              <a:t>4. Hlavne pro spolustudenty a ridice :D nepodporujme chaos, ale budme prikladem Boziho pokoje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Vyzva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  <a:p>
            <a:r>
              <a:rPr lang="cs-CZ" sz="3200" b="0" strike="noStrike" spc="-1">
                <a:latin typeface="Arial"/>
                <a:ea typeface="Noto Sans CJK SC Regular"/>
              </a:rPr>
              <a:t>Jestlize jsi někdo kdo ustanovuje pravidla, nebo nevis jak na nejaka pravidla reagovat, usiluj o moudrost od Boha a spolehej na jeho rozumnost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394</Words>
  <Application>Microsoft Macintosh PowerPoint</Application>
  <PresentationFormat>Vlastní</PresentationFormat>
  <Paragraphs>22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DejaVu Sans</vt:lpstr>
      <vt:lpstr>Noto Sans CJK SC Regular</vt:lpstr>
      <vt:lpstr>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/>
  <dc:description/>
  <cp:lastModifiedBy>Jirka Pospíšil</cp:lastModifiedBy>
  <cp:revision>6</cp:revision>
  <dcterms:created xsi:type="dcterms:W3CDTF">2018-05-24T18:40:15Z</dcterms:created>
  <dcterms:modified xsi:type="dcterms:W3CDTF">2018-05-27T17:09:35Z</dcterms:modified>
  <dc:language>cs-CZ</dc:language>
</cp:coreProperties>
</file>