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_rels/presentation.xml.rels" ContentType="application/vnd.openxmlformats-package.relationships+xml"/>
  <Override PartName="/ppt/media/image3.jpeg" ContentType="image/jpeg"/>
  <Override PartName="/ppt/media/image2.png" ContentType="image/png"/>
  <Override PartName="/ppt/media/image1.png" ContentType="image/png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456000" y="342000"/>
            <a:ext cx="3168000" cy="9363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algn="ctr"/>
            <a:endParaRPr b="1" lang="cs-CZ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990000" y="1368000"/>
            <a:ext cx="810000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990000" y="3248280"/>
            <a:ext cx="810000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456000" y="342000"/>
            <a:ext cx="3168000" cy="9363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algn="ctr"/>
            <a:endParaRPr b="1" lang="cs-CZ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990000" y="1368000"/>
            <a:ext cx="395244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40440" y="1368000"/>
            <a:ext cx="395244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990000" y="3248280"/>
            <a:ext cx="395244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140440" y="3248280"/>
            <a:ext cx="395244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3456000" y="342000"/>
            <a:ext cx="3168000" cy="9363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algn="ctr"/>
            <a:endParaRPr b="1" lang="cs-CZ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990000" y="1368000"/>
            <a:ext cx="260784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728520" y="1368000"/>
            <a:ext cx="260784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467400" y="1368000"/>
            <a:ext cx="260784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990000" y="3248280"/>
            <a:ext cx="260784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728520" y="3248280"/>
            <a:ext cx="260784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467400" y="3248280"/>
            <a:ext cx="260784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56000" y="342000"/>
            <a:ext cx="3168000" cy="9363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algn="ctr"/>
            <a:endParaRPr b="1" lang="cs-CZ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990000" y="1368000"/>
            <a:ext cx="8100000" cy="36000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456000" y="342000"/>
            <a:ext cx="3168000" cy="9363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algn="ctr"/>
            <a:endParaRPr b="1" lang="cs-CZ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990000" y="1368000"/>
            <a:ext cx="8100000" cy="360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456000" y="342000"/>
            <a:ext cx="3168000" cy="9363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algn="ctr"/>
            <a:endParaRPr b="1" lang="cs-CZ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990000" y="1368000"/>
            <a:ext cx="3952440" cy="360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40440" y="1368000"/>
            <a:ext cx="3952440" cy="360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456000" y="342000"/>
            <a:ext cx="3168000" cy="9363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algn="ctr"/>
            <a:endParaRPr b="1" lang="cs-CZ" sz="33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3456000" y="360000"/>
            <a:ext cx="3168000" cy="41731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56000" y="342000"/>
            <a:ext cx="3168000" cy="9363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algn="ctr"/>
            <a:endParaRPr b="1" lang="cs-CZ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990000" y="1368000"/>
            <a:ext cx="395244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40440" y="1368000"/>
            <a:ext cx="3952440" cy="360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990000" y="3248280"/>
            <a:ext cx="395244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56000" y="342000"/>
            <a:ext cx="3168000" cy="9363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algn="ctr"/>
            <a:endParaRPr b="1" lang="cs-CZ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990000" y="1368000"/>
            <a:ext cx="3952440" cy="360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40440" y="1368000"/>
            <a:ext cx="395244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40440" y="3248280"/>
            <a:ext cx="395244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56000" y="342000"/>
            <a:ext cx="3168000" cy="9363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algn="ctr"/>
            <a:endParaRPr b="1" lang="cs-CZ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990000" y="1368000"/>
            <a:ext cx="395244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40440" y="1368000"/>
            <a:ext cx="395244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990000" y="3248280"/>
            <a:ext cx="810000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0" y="3240"/>
            <a:ext cx="10079640" cy="566676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3456000" y="360000"/>
            <a:ext cx="3168000" cy="900000"/>
          </a:xfrm>
          <a:prstGeom prst="rect">
            <a:avLst/>
          </a:prstGeom>
        </p:spPr>
        <p:txBody>
          <a:bodyPr lIns="0" rIns="0" tIns="0" bIns="0" anchor="ctr">
            <a:normAutofit fontScale="51000"/>
          </a:bodyPr>
          <a:p>
            <a:pPr algn="ctr"/>
            <a:r>
              <a:rPr b="1" lang="cs-CZ" sz="3300" spc="-1" strike="noStrike">
                <a:solidFill>
                  <a:srgbClr val="ffffff"/>
                </a:solidFill>
                <a:latin typeface="Arial"/>
              </a:rPr>
              <a:t>Klikněte pro úpravu formátu textu nadpisu</a:t>
            </a:r>
            <a:endParaRPr b="1" lang="cs-CZ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990000" y="1368000"/>
            <a:ext cx="8100000" cy="360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063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24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21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21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Aft>
                <a:spcPts val="635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Aft>
                <a:spcPts val="422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5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15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Aft>
                <a:spcPts val="210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5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15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Aft>
                <a:spcPts val="210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5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15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Aft>
                <a:spcPts val="210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5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15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864000" y="5166000"/>
            <a:ext cx="2132280" cy="3909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cs-CZ" sz="1400" spc="-1" strike="noStrike">
                <a:solidFill>
                  <a:srgbClr val="770707"/>
                </a:solidFill>
                <a:latin typeface="Arial"/>
              </a:rPr>
              <a:t>&lt;datum/čas&gt;</a:t>
            </a:r>
            <a:endParaRPr b="0" lang="cs-CZ" sz="1400" spc="-1" strike="noStrike">
              <a:solidFill>
                <a:srgbClr val="770707"/>
              </a:solidFill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9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cs-CZ" sz="1400" spc="-1" strike="noStrike">
                <a:solidFill>
                  <a:srgbClr val="770707"/>
                </a:solidFill>
                <a:latin typeface="Arial"/>
              </a:rPr>
              <a:t>&lt;zápatí&gt;</a:t>
            </a:r>
            <a:endParaRPr b="0" lang="cs-CZ" sz="1400" spc="-1" strike="noStrike">
              <a:solidFill>
                <a:srgbClr val="770707"/>
              </a:solidFill>
              <a:latin typeface="Arial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083720" y="5166000"/>
            <a:ext cx="2204280" cy="3909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5D0C2803-2539-458F-A367-0E168881D2EF}" type="slidenum">
              <a:rPr b="0" lang="cs-CZ" sz="1400" spc="-1" strike="noStrike">
                <a:solidFill>
                  <a:srgbClr val="770707"/>
                </a:solidFill>
                <a:latin typeface="Arial"/>
              </a:rPr>
              <a:t>&lt;číslo&gt;</a:t>
            </a:fld>
            <a:endParaRPr b="0" lang="cs-CZ" sz="1400" spc="-1" strike="noStrike">
              <a:solidFill>
                <a:srgbClr val="770707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3456000" y="342000"/>
            <a:ext cx="3168000" cy="9363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cs-CZ" sz="3300" spc="-1" strike="noStrike">
                <a:solidFill>
                  <a:srgbClr val="ffffff"/>
                </a:solidFill>
                <a:latin typeface="Arial"/>
              </a:rPr>
              <a:t>Proč pomáhat?</a:t>
            </a:r>
            <a:endParaRPr b="1" lang="cs-CZ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3" name="TextShape 2"/>
          <p:cNvSpPr txBox="1"/>
          <p:nvPr/>
        </p:nvSpPr>
        <p:spPr>
          <a:xfrm>
            <a:off x="990000" y="1368000"/>
            <a:ext cx="8100000" cy="36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cs-CZ" sz="3200" spc="-1" strike="noStrike">
                <a:latin typeface="Arial"/>
              </a:rPr>
              <a:t>Martina Zachrlová</a:t>
            </a:r>
            <a:endParaRPr b="0" lang="cs-CZ" sz="3200" spc="-1" strike="noStrike">
              <a:latin typeface="Arial"/>
            </a:endParaRPr>
          </a:p>
          <a:p>
            <a:pPr algn="ctr"/>
            <a:r>
              <a:rPr b="0" lang="cs-CZ" sz="3200" spc="-1" strike="noStrike">
                <a:latin typeface="Arial"/>
              </a:rPr>
              <a:t>24. 3. 2019</a:t>
            </a:r>
            <a:endParaRPr b="0" lang="cs-CZ" sz="3200" spc="-1" strike="noStrike">
              <a:latin typeface="Arial"/>
            </a:endParaRPr>
          </a:p>
          <a:p>
            <a:pPr algn="ctr"/>
            <a:endParaRPr b="0" lang="cs-CZ" sz="3200" spc="-1" strike="noStrike">
              <a:latin typeface="Arial"/>
            </a:endParaRPr>
          </a:p>
          <a:p>
            <a:pPr algn="ctr"/>
            <a:r>
              <a:rPr b="0" lang="cs-CZ" sz="3200" spc="-1" strike="noStrike">
                <a:latin typeface="Arial"/>
              </a:rPr>
              <a:t>Ivanovice na Hané</a:t>
            </a:r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3456000" y="360000"/>
            <a:ext cx="3168000" cy="9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cs-CZ" sz="3300" spc="-1" strike="noStrike">
                <a:solidFill>
                  <a:srgbClr val="ffffff"/>
                </a:solidFill>
                <a:latin typeface="Arial"/>
              </a:rPr>
              <a:t>Proč pomáhat</a:t>
            </a:r>
            <a:endParaRPr b="1" lang="cs-CZ" sz="33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3696120" y="1260000"/>
            <a:ext cx="2639880" cy="3960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3456000" y="360000"/>
            <a:ext cx="3168000" cy="9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cs-CZ" sz="3300" spc="-1" strike="noStrike">
                <a:solidFill>
                  <a:srgbClr val="ffffff"/>
                </a:solidFill>
                <a:latin typeface="Arial"/>
              </a:rPr>
              <a:t>Proč pomáhat</a:t>
            </a:r>
            <a:endParaRPr b="1" lang="cs-CZ" sz="33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47" name="" descr=""/>
          <p:cNvPicPr/>
          <p:nvPr/>
        </p:nvPicPr>
        <p:blipFill>
          <a:blip r:embed="rId1"/>
          <a:stretch/>
        </p:blipFill>
        <p:spPr>
          <a:xfrm>
            <a:off x="3487320" y="1298520"/>
            <a:ext cx="3150720" cy="3888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3456000" y="360000"/>
            <a:ext cx="3168000" cy="9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cs-CZ" sz="3300" spc="-1" strike="noStrike">
                <a:solidFill>
                  <a:srgbClr val="ffffff"/>
                </a:solidFill>
                <a:latin typeface="Arial"/>
              </a:rPr>
              <a:t>Proč pomáhat</a:t>
            </a:r>
            <a:endParaRPr b="1" lang="cs-CZ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9" name="TextShape 2"/>
          <p:cNvSpPr txBox="1"/>
          <p:nvPr/>
        </p:nvSpPr>
        <p:spPr>
          <a:xfrm>
            <a:off x="990000" y="1368000"/>
            <a:ext cx="8100000" cy="36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r>
              <a:rPr b="0" lang="cs-CZ" sz="2800" spc="-1" strike="noStrike">
                <a:solidFill>
                  <a:srgbClr val="ffffff"/>
                </a:solidFill>
                <a:latin typeface="Arial"/>
              </a:rPr>
              <a:t>Diakonie: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r>
              <a:rPr b="0" lang="cs-CZ" sz="2800" spc="-1" strike="noStrike">
                <a:solidFill>
                  <a:srgbClr val="ffffff"/>
                </a:solidFill>
                <a:latin typeface="Arial"/>
              </a:rPr>
              <a:t>• </a:t>
            </a:r>
            <a:r>
              <a:rPr b="0" lang="cs-CZ" sz="2800" spc="-1" strike="noStrike">
                <a:solidFill>
                  <a:srgbClr val="ffffff"/>
                </a:solidFill>
                <a:latin typeface="Arial"/>
              </a:rPr>
              <a:t>pomoc a služba chudým a nemocným</a:t>
            </a:r>
            <a:br/>
            <a:r>
              <a:rPr b="0" lang="cs-CZ" sz="2800" spc="-1" strike="noStrike">
                <a:solidFill>
                  <a:srgbClr val="ffffff"/>
                </a:solidFill>
                <a:latin typeface="Arial"/>
              </a:rPr>
              <a:t>• zařízení organizující a provádějící tuto službu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r>
              <a:rPr b="0" lang="cs-CZ" sz="2800" spc="-1" strike="noStrike">
                <a:solidFill>
                  <a:srgbClr val="ffffff"/>
                </a:solidFill>
                <a:latin typeface="Arial"/>
              </a:rPr>
              <a:t>Diakonie = služba lásky a pomoc ve všech oblastech lidské nouze, nedílná součást křesťanského poslání, služby bližním v nouzi. Užívá se ve spolupráci církví k této pomoci.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3456000" y="360000"/>
            <a:ext cx="3168000" cy="9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cs-CZ" sz="3300" spc="-1" strike="noStrike">
                <a:solidFill>
                  <a:srgbClr val="ffffff"/>
                </a:solidFill>
                <a:latin typeface="Arial"/>
              </a:rPr>
              <a:t>Proč pomáhat</a:t>
            </a:r>
            <a:endParaRPr b="1" lang="cs-CZ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1" name="TextShape 2"/>
          <p:cNvSpPr txBox="1"/>
          <p:nvPr/>
        </p:nvSpPr>
        <p:spPr>
          <a:xfrm>
            <a:off x="990000" y="1368000"/>
            <a:ext cx="8100000" cy="36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3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endParaRPr b="0" lang="cs-CZ" sz="2400" spc="-1" strike="noStrike">
              <a:solidFill>
                <a:srgbClr val="ffffff"/>
              </a:solidFill>
              <a:latin typeface="Arial"/>
            </a:endParaRPr>
          </a:p>
          <a:p>
            <a:pPr marL="432000" indent="-324000">
              <a:spcAft>
                <a:spcPts val="1063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ffffff"/>
                </a:solidFill>
                <a:latin typeface="Arial"/>
              </a:rPr>
              <a:t>Proč?</a:t>
            </a:r>
            <a:r>
              <a:rPr b="0" lang="cs-CZ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cs-CZ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cs-CZ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cs-CZ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cs-CZ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cs-CZ" sz="2400" spc="-1" strike="noStrike">
                <a:solidFill>
                  <a:srgbClr val="ffffff"/>
                </a:solidFill>
                <a:latin typeface="Arial"/>
              </a:rPr>
              <a:t>z lásky</a:t>
            </a:r>
            <a:endParaRPr b="0" lang="cs-CZ" sz="2400" spc="-1" strike="noStrike">
              <a:solidFill>
                <a:srgbClr val="ffffff"/>
              </a:solidFill>
              <a:latin typeface="Arial"/>
            </a:endParaRPr>
          </a:p>
          <a:p>
            <a:pPr marL="432000" indent="-324000">
              <a:spcAft>
                <a:spcPts val="1063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endParaRPr b="0" lang="cs-CZ" sz="2400" spc="-1" strike="noStrike">
              <a:solidFill>
                <a:srgbClr val="ffffff"/>
              </a:solidFill>
              <a:latin typeface="Arial"/>
            </a:endParaRPr>
          </a:p>
          <a:p>
            <a:pPr marL="432000" indent="-324000">
              <a:spcAft>
                <a:spcPts val="1063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ffffff"/>
                </a:solidFill>
                <a:latin typeface="Arial"/>
              </a:rPr>
              <a:t>Jak?</a:t>
            </a:r>
            <a:r>
              <a:rPr b="0" lang="cs-CZ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cs-CZ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cs-CZ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cs-CZ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cs-CZ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cs-CZ" sz="2400" spc="-1" strike="noStrike">
                <a:solidFill>
                  <a:srgbClr val="ffffff"/>
                </a:solidFill>
                <a:latin typeface="Arial"/>
              </a:rPr>
              <a:t>z lásky a s láskou</a:t>
            </a:r>
            <a:endParaRPr b="0" lang="cs-CZ" sz="2400" spc="-1" strike="noStrike">
              <a:solidFill>
                <a:srgbClr val="ffffff"/>
              </a:solidFill>
              <a:latin typeface="Arial"/>
            </a:endParaRPr>
          </a:p>
          <a:p>
            <a:pPr marL="432000" indent="-324000">
              <a:spcAft>
                <a:spcPts val="1063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endParaRPr b="0" lang="cs-CZ" sz="2400" spc="-1" strike="noStrike">
              <a:solidFill>
                <a:srgbClr val="ffffff"/>
              </a:solidFill>
              <a:latin typeface="Arial"/>
            </a:endParaRPr>
          </a:p>
          <a:p>
            <a:pPr marL="432000" indent="-324000">
              <a:spcAft>
                <a:spcPts val="1063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ffffff"/>
                </a:solidFill>
                <a:latin typeface="Arial"/>
              </a:rPr>
              <a:t>Kde a kdy?</a:t>
            </a:r>
            <a:r>
              <a:rPr b="0" lang="cs-CZ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cs-CZ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cs-CZ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cs-CZ" sz="2400" spc="-1" strike="noStrike">
                <a:solidFill>
                  <a:srgbClr val="ffffff"/>
                </a:solidFill>
                <a:latin typeface="Arial"/>
              </a:rPr>
              <a:t>kdykoliv a kdekoliv, ale s rozumem!</a:t>
            </a:r>
            <a:endParaRPr b="0" lang="cs-CZ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1" dur="indefinite" restart="never" nodeType="tmRoot">
          <p:childTnLst>
            <p:seq>
              <p:cTn id="22" dur="indefinite" nodeType="mainSeq">
                <p:childTnLst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" dur="500" fill="hold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500" fill="hold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3" dur="500" fill="hold"/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" dur="500" fill="hold"/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9" dur="500" fill="hold"/>
                                        <p:tgtEl>
                                          <p:spTgt spid="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" dur="500" fill="hold"/>
                                        <p:tgtEl>
                                          <p:spTgt spid="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3456000" y="360000"/>
            <a:ext cx="3168000" cy="9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cs-CZ" sz="3300" spc="-1" strike="noStrike">
                <a:solidFill>
                  <a:srgbClr val="ffffff"/>
                </a:solidFill>
                <a:latin typeface="Arial"/>
              </a:rPr>
              <a:t>Proč pomáhat</a:t>
            </a:r>
            <a:endParaRPr b="1" lang="cs-CZ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3" name="TextShape 2"/>
          <p:cNvSpPr txBox="1"/>
          <p:nvPr/>
        </p:nvSpPr>
        <p:spPr>
          <a:xfrm>
            <a:off x="990000" y="1368000"/>
            <a:ext cx="8100000" cy="36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86000"/>
          </a:bodyPr>
          <a:p>
            <a:r>
              <a:rPr b="0" lang="cs-CZ" sz="2400" spc="-1" strike="noStrike">
                <a:solidFill>
                  <a:srgbClr val="0000fe"/>
                </a:solidFill>
                <a:latin typeface="Arial"/>
              </a:rPr>
              <a:t>Marek 4:37 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Tu se strhla velká bouře s vichřicí a vlny se valily na loď, že už byla skoro plná.</a:t>
            </a:r>
            <a:endParaRPr b="0" lang="cs-CZ" sz="2400" spc="-1" strike="noStrike">
              <a:solidFill>
                <a:srgbClr val="ffffff"/>
              </a:solidFill>
              <a:latin typeface="Arial"/>
            </a:endParaRPr>
          </a:p>
          <a:p>
            <a:r>
              <a:rPr b="0" lang="cs-CZ" sz="2400" spc="-1" strike="noStrike">
                <a:solidFill>
                  <a:srgbClr val="0000fe"/>
                </a:solidFill>
                <a:latin typeface="Arial"/>
              </a:rPr>
              <a:t>38 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On však na zádi lodi na podušce spal. Učedníci ho probudí a řeknou mu: „Mistře, tobě je jedno, že zahyneme?“</a:t>
            </a:r>
            <a:endParaRPr b="0" lang="cs-CZ" sz="2400" spc="-1" strike="noStrike">
              <a:solidFill>
                <a:srgbClr val="ffffff"/>
              </a:solidFill>
              <a:latin typeface="Arial"/>
            </a:endParaRPr>
          </a:p>
          <a:p>
            <a:r>
              <a:rPr b="0" lang="cs-CZ" sz="2400" spc="-1" strike="noStrike">
                <a:solidFill>
                  <a:srgbClr val="0000fe"/>
                </a:solidFill>
                <a:latin typeface="Arial"/>
              </a:rPr>
              <a:t>39 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Tu vstal, pohrozil větru a řekl moři: „Zmlkni, utiš se!“ I ustal vítr a bylo veliké ticho.</a:t>
            </a:r>
            <a:endParaRPr b="0" lang="cs-CZ" sz="2400" spc="-1" strike="noStrike">
              <a:solidFill>
                <a:srgbClr val="ffffff"/>
              </a:solidFill>
              <a:latin typeface="Arial"/>
            </a:endParaRPr>
          </a:p>
          <a:p>
            <a:r>
              <a:rPr b="0" lang="cs-CZ" sz="2400" spc="-1" strike="noStrike">
                <a:solidFill>
                  <a:srgbClr val="0000fe"/>
                </a:solidFill>
                <a:latin typeface="Arial"/>
              </a:rPr>
              <a:t>40 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Ježíš jim řekl: „Proč jste tak ustrašení? Ještě nemáte víru?“</a:t>
            </a:r>
            <a:endParaRPr b="0" lang="cs-CZ" sz="2400" spc="-1" strike="noStrike">
              <a:solidFill>
                <a:srgbClr val="ffffff"/>
              </a:solidFill>
              <a:latin typeface="Arial"/>
            </a:endParaRPr>
          </a:p>
          <a:p>
            <a:r>
              <a:rPr b="0" lang="cs-CZ" sz="2400" spc="-1" strike="noStrike">
                <a:solidFill>
                  <a:srgbClr val="0000fe"/>
                </a:solidFill>
                <a:latin typeface="Arial"/>
              </a:rPr>
              <a:t>41 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Zmocnila se jich veliká bázeň a říkali jeden druhému: „Kdo to jen je, že ho poslouchá i vítr i moře?“</a:t>
            </a:r>
            <a:endParaRPr b="0" lang="cs-CZ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3456000" y="360000"/>
            <a:ext cx="3168000" cy="9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cs-CZ" sz="3300" spc="-1" strike="noStrike">
                <a:solidFill>
                  <a:srgbClr val="ffffff"/>
                </a:solidFill>
                <a:latin typeface="Arial"/>
              </a:rPr>
              <a:t>Proč pomáhat</a:t>
            </a:r>
            <a:endParaRPr b="1" lang="cs-CZ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5" name="TextShape 2"/>
          <p:cNvSpPr txBox="1"/>
          <p:nvPr/>
        </p:nvSpPr>
        <p:spPr>
          <a:xfrm>
            <a:off x="990000" y="1224000"/>
            <a:ext cx="3952440" cy="4032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78000"/>
          </a:bodyPr>
          <a:p>
            <a:r>
              <a:rPr b="0" lang="cs-CZ" sz="1500" spc="-1" strike="noStrike">
                <a:solidFill>
                  <a:srgbClr val="ffffff"/>
                </a:solidFill>
                <a:latin typeface="Arial"/>
              </a:rPr>
              <a:t>Přišla bouře veliká,</a:t>
            </a:r>
            <a:endParaRPr b="0" lang="cs-CZ" sz="1500" spc="-1" strike="noStrike">
              <a:solidFill>
                <a:srgbClr val="ffffff"/>
              </a:solidFill>
              <a:latin typeface="Arial"/>
            </a:endParaRPr>
          </a:p>
          <a:p>
            <a:r>
              <a:rPr b="0" lang="cs-CZ" sz="1500" spc="-1" strike="noStrike">
                <a:solidFill>
                  <a:srgbClr val="ffffff"/>
                </a:solidFill>
                <a:latin typeface="Arial"/>
              </a:rPr>
              <a:t>nikoho se netýká.</a:t>
            </a:r>
            <a:endParaRPr b="0" lang="cs-CZ" sz="1500" spc="-1" strike="noStrike">
              <a:solidFill>
                <a:srgbClr val="ffffff"/>
              </a:solidFill>
              <a:latin typeface="Arial"/>
            </a:endParaRPr>
          </a:p>
          <a:p>
            <a:r>
              <a:rPr b="0" lang="cs-CZ" sz="1500" spc="-1" strike="noStrike">
                <a:solidFill>
                  <a:srgbClr val="ffffff"/>
                </a:solidFill>
                <a:latin typeface="Arial"/>
              </a:rPr>
              <a:t>Sami jsme v ní teď,</a:t>
            </a:r>
            <a:endParaRPr b="0" lang="cs-CZ" sz="1500" spc="-1" strike="noStrike">
              <a:solidFill>
                <a:srgbClr val="ffffff"/>
              </a:solidFill>
              <a:latin typeface="Arial"/>
            </a:endParaRPr>
          </a:p>
          <a:p>
            <a:r>
              <a:rPr b="0" lang="cs-CZ" sz="1500" spc="-1" strike="noStrike">
                <a:solidFill>
                  <a:srgbClr val="ffffff"/>
                </a:solidFill>
                <a:latin typeface="Arial"/>
              </a:rPr>
              <a:t>modlitbo vzhůru leť.</a:t>
            </a:r>
            <a:endParaRPr b="0" lang="cs-CZ" sz="1500" spc="-1" strike="noStrike">
              <a:solidFill>
                <a:srgbClr val="ffffff"/>
              </a:solidFill>
              <a:latin typeface="Arial"/>
            </a:endParaRPr>
          </a:p>
          <a:p>
            <a:endParaRPr b="0" lang="cs-CZ" sz="1500" spc="-1" strike="noStrike">
              <a:solidFill>
                <a:srgbClr val="ffffff"/>
              </a:solidFill>
              <a:latin typeface="Arial"/>
            </a:endParaRPr>
          </a:p>
          <a:p>
            <a:r>
              <a:rPr b="0" lang="cs-CZ" sz="1500" spc="-1" strike="noStrike">
                <a:solidFill>
                  <a:srgbClr val="ffffff"/>
                </a:solidFill>
                <a:latin typeface="Arial"/>
              </a:rPr>
              <a:t>Pomož Bože můj,</a:t>
            </a:r>
            <a:endParaRPr b="0" lang="cs-CZ" sz="1500" spc="-1" strike="noStrike">
              <a:solidFill>
                <a:srgbClr val="ffffff"/>
              </a:solidFill>
              <a:latin typeface="Arial"/>
            </a:endParaRPr>
          </a:p>
          <a:p>
            <a:r>
              <a:rPr b="0" lang="cs-CZ" sz="1500" spc="-1" strike="noStrike">
                <a:solidFill>
                  <a:srgbClr val="ffffff"/>
                </a:solidFill>
                <a:latin typeface="Arial"/>
              </a:rPr>
              <a:t>teďky při nás stůj.</a:t>
            </a:r>
            <a:endParaRPr b="0" lang="cs-CZ" sz="1500" spc="-1" strike="noStrike">
              <a:solidFill>
                <a:srgbClr val="ffffff"/>
              </a:solidFill>
              <a:latin typeface="Arial"/>
            </a:endParaRPr>
          </a:p>
          <a:p>
            <a:r>
              <a:rPr b="0" lang="cs-CZ" sz="1500" spc="-1" strike="noStrike">
                <a:solidFill>
                  <a:srgbClr val="ffffff"/>
                </a:solidFill>
                <a:latin typeface="Arial"/>
              </a:rPr>
              <a:t>Koukám se a nic,</a:t>
            </a:r>
            <a:endParaRPr b="0" lang="cs-CZ" sz="1500" spc="-1" strike="noStrike">
              <a:solidFill>
                <a:srgbClr val="ffffff"/>
              </a:solidFill>
              <a:latin typeface="Arial"/>
            </a:endParaRPr>
          </a:p>
          <a:p>
            <a:r>
              <a:rPr b="0" lang="cs-CZ" sz="1500" spc="-1" strike="noStrike">
                <a:solidFill>
                  <a:srgbClr val="ffffff"/>
                </a:solidFill>
                <a:latin typeface="Arial"/>
              </a:rPr>
              <a:t>kdo pomůže nám víc?</a:t>
            </a:r>
            <a:endParaRPr b="0" lang="cs-CZ" sz="1500" spc="-1" strike="noStrike">
              <a:solidFill>
                <a:srgbClr val="ffffff"/>
              </a:solidFill>
              <a:latin typeface="Arial"/>
            </a:endParaRPr>
          </a:p>
          <a:p>
            <a:endParaRPr b="0" lang="cs-CZ" sz="1500" spc="-1" strike="noStrike">
              <a:solidFill>
                <a:srgbClr val="ffffff"/>
              </a:solidFill>
              <a:latin typeface="Arial"/>
            </a:endParaRPr>
          </a:p>
          <a:p>
            <a:r>
              <a:rPr b="0" lang="cs-CZ" sz="1500" spc="-1" strike="noStrike">
                <a:solidFill>
                  <a:srgbClr val="ffffff"/>
                </a:solidFill>
                <a:latin typeface="Arial"/>
              </a:rPr>
              <a:t>Bože, pošli svoje lidičky,</a:t>
            </a:r>
            <a:endParaRPr b="0" lang="cs-CZ" sz="1500" spc="-1" strike="noStrike">
              <a:solidFill>
                <a:srgbClr val="ffffff"/>
              </a:solidFill>
              <a:latin typeface="Arial"/>
            </a:endParaRPr>
          </a:p>
          <a:p>
            <a:r>
              <a:rPr b="0" lang="cs-CZ" sz="1500" spc="-1" strike="noStrike">
                <a:solidFill>
                  <a:srgbClr val="ffffff"/>
                </a:solidFill>
                <a:latin typeface="Arial"/>
              </a:rPr>
              <a:t>velký nebo maličký.</a:t>
            </a:r>
            <a:endParaRPr b="0" lang="cs-CZ" sz="1500" spc="-1" strike="noStrike">
              <a:solidFill>
                <a:srgbClr val="ffffff"/>
              </a:solidFill>
              <a:latin typeface="Arial"/>
            </a:endParaRPr>
          </a:p>
          <a:p>
            <a:r>
              <a:rPr b="0" lang="cs-CZ" sz="1500" spc="-1" strike="noStrike">
                <a:solidFill>
                  <a:srgbClr val="ffffff"/>
                </a:solidFill>
                <a:latin typeface="Arial"/>
              </a:rPr>
              <a:t>Ti, kterým jsi lásku dal,</a:t>
            </a:r>
            <a:endParaRPr b="0" lang="cs-CZ" sz="1500" spc="-1" strike="noStrike">
              <a:solidFill>
                <a:srgbClr val="ffffff"/>
              </a:solidFill>
              <a:latin typeface="Arial"/>
            </a:endParaRPr>
          </a:p>
          <a:p>
            <a:r>
              <a:rPr b="0" lang="cs-CZ" sz="1500" spc="-1" strike="noStrike">
                <a:solidFill>
                  <a:srgbClr val="ffffff"/>
                </a:solidFill>
                <a:latin typeface="Arial"/>
              </a:rPr>
              <a:t>ti, kteří posílají ji dál.</a:t>
            </a:r>
            <a:endParaRPr b="0" lang="cs-CZ" sz="15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6" name="TextShape 3"/>
          <p:cNvSpPr txBox="1"/>
          <p:nvPr/>
        </p:nvSpPr>
        <p:spPr>
          <a:xfrm>
            <a:off x="5140440" y="1152000"/>
            <a:ext cx="3952440" cy="4104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80000"/>
          </a:bodyPr>
          <a:p>
            <a:r>
              <a:rPr b="0" lang="cs-CZ" sz="1500" spc="-1" strike="noStrike">
                <a:solidFill>
                  <a:srgbClr val="ffffff"/>
                </a:solidFill>
                <a:latin typeface="Arial"/>
              </a:rPr>
              <a:t>My přidáme se k těmto lidem,</a:t>
            </a:r>
            <a:endParaRPr b="0" lang="cs-CZ" sz="1500" spc="-1" strike="noStrike">
              <a:solidFill>
                <a:srgbClr val="ffffff"/>
              </a:solidFill>
              <a:latin typeface="Arial"/>
            </a:endParaRPr>
          </a:p>
          <a:p>
            <a:r>
              <a:rPr b="0" lang="cs-CZ" sz="1500" spc="-1" strike="noStrike">
                <a:solidFill>
                  <a:srgbClr val="ffffff"/>
                </a:solidFill>
                <a:latin typeface="Arial"/>
              </a:rPr>
              <a:t>na pomoc pak jiným přijdem.</a:t>
            </a:r>
            <a:endParaRPr b="0" lang="cs-CZ" sz="1500" spc="-1" strike="noStrike">
              <a:solidFill>
                <a:srgbClr val="ffffff"/>
              </a:solidFill>
              <a:latin typeface="Arial"/>
            </a:endParaRPr>
          </a:p>
          <a:p>
            <a:r>
              <a:rPr b="0" lang="cs-CZ" sz="1500" spc="-1" strike="noStrike">
                <a:solidFill>
                  <a:srgbClr val="ffffff"/>
                </a:solidFill>
                <a:latin typeface="Arial"/>
              </a:rPr>
              <a:t>Díky, že jsi Láska a lásku dáváš,</a:t>
            </a:r>
            <a:endParaRPr b="0" lang="cs-CZ" sz="1500" spc="-1" strike="noStrike">
              <a:solidFill>
                <a:srgbClr val="ffffff"/>
              </a:solidFill>
              <a:latin typeface="Arial"/>
            </a:endParaRPr>
          </a:p>
          <a:p>
            <a:r>
              <a:rPr b="0" lang="cs-CZ" sz="1500" spc="-1" strike="noStrike">
                <a:solidFill>
                  <a:srgbClr val="ffffff"/>
                </a:solidFill>
                <a:latin typeface="Arial"/>
              </a:rPr>
              <a:t>z nebe s anděli nám máváš.</a:t>
            </a:r>
            <a:endParaRPr b="0" lang="cs-CZ" sz="1500" spc="-1" strike="noStrike">
              <a:solidFill>
                <a:srgbClr val="ffffff"/>
              </a:solidFill>
              <a:latin typeface="Arial"/>
            </a:endParaRPr>
          </a:p>
          <a:p>
            <a:endParaRPr b="0" lang="cs-CZ" sz="1500" spc="-1" strike="noStrike">
              <a:solidFill>
                <a:srgbClr val="ffffff"/>
              </a:solidFill>
              <a:latin typeface="Arial"/>
            </a:endParaRPr>
          </a:p>
          <a:p>
            <a:r>
              <a:rPr b="0" lang="cs-CZ" sz="1500" spc="-1" strike="noStrike">
                <a:solidFill>
                  <a:srgbClr val="ffffff"/>
                </a:solidFill>
                <a:latin typeface="Arial"/>
              </a:rPr>
              <a:t>Příkladem jsi nám byl všem,</a:t>
            </a:r>
            <a:endParaRPr b="0" lang="cs-CZ" sz="1500" spc="-1" strike="noStrike">
              <a:solidFill>
                <a:srgbClr val="ffffff"/>
              </a:solidFill>
              <a:latin typeface="Arial"/>
            </a:endParaRPr>
          </a:p>
          <a:p>
            <a:r>
              <a:rPr b="0" lang="cs-CZ" sz="1500" spc="-1" strike="noStrike">
                <a:solidFill>
                  <a:srgbClr val="ffffff"/>
                </a:solidFill>
                <a:latin typeface="Arial"/>
              </a:rPr>
              <a:t>do světa my proto jdem.</a:t>
            </a:r>
            <a:endParaRPr b="0" lang="cs-CZ" sz="1500" spc="-1" strike="noStrike">
              <a:solidFill>
                <a:srgbClr val="ffffff"/>
              </a:solidFill>
              <a:latin typeface="Arial"/>
            </a:endParaRPr>
          </a:p>
          <a:p>
            <a:r>
              <a:rPr b="0" lang="cs-CZ" sz="1500" spc="-1" strike="noStrike">
                <a:solidFill>
                  <a:srgbClr val="ffffff"/>
                </a:solidFill>
                <a:latin typeface="Arial"/>
              </a:rPr>
              <a:t>Budem pomáhat a sloužit,</a:t>
            </a:r>
            <a:endParaRPr b="0" lang="cs-CZ" sz="1500" spc="-1" strike="noStrike">
              <a:solidFill>
                <a:srgbClr val="ffffff"/>
              </a:solidFill>
              <a:latin typeface="Arial"/>
            </a:endParaRPr>
          </a:p>
          <a:p>
            <a:r>
              <a:rPr b="0" lang="cs-CZ" sz="1500" spc="-1" strike="noStrike">
                <a:solidFill>
                  <a:srgbClr val="ffffff"/>
                </a:solidFill>
                <a:latin typeface="Arial"/>
              </a:rPr>
              <a:t>K tobě přiblížit se toužit.</a:t>
            </a:r>
            <a:endParaRPr b="0" lang="cs-CZ" sz="1500" spc="-1" strike="noStrike">
              <a:solidFill>
                <a:srgbClr val="ffffff"/>
              </a:solidFill>
              <a:latin typeface="Arial"/>
            </a:endParaRPr>
          </a:p>
          <a:p>
            <a:endParaRPr b="0" lang="cs-CZ" sz="1500" spc="-1" strike="noStrike">
              <a:solidFill>
                <a:srgbClr val="ffffff"/>
              </a:solidFill>
              <a:latin typeface="Arial"/>
            </a:endParaRPr>
          </a:p>
          <a:p>
            <a:r>
              <a:rPr b="0" lang="cs-CZ" sz="1500" spc="-1" strike="noStrike">
                <a:solidFill>
                  <a:srgbClr val="ffffff"/>
                </a:solidFill>
                <a:latin typeface="Arial"/>
              </a:rPr>
              <a:t>Tak jako ty jsi tu byl a soucit měl,</a:t>
            </a:r>
            <a:endParaRPr b="0" lang="cs-CZ" sz="1500" spc="-1" strike="noStrike">
              <a:solidFill>
                <a:srgbClr val="ffffff"/>
              </a:solidFill>
              <a:latin typeface="Arial"/>
            </a:endParaRPr>
          </a:p>
          <a:p>
            <a:r>
              <a:rPr b="0" lang="cs-CZ" sz="1500" spc="-1" strike="noStrike">
                <a:solidFill>
                  <a:srgbClr val="ffffff"/>
                </a:solidFill>
                <a:latin typeface="Arial"/>
              </a:rPr>
              <a:t>tak by každý z nás žít chtěl</a:t>
            </a:r>
            <a:endParaRPr b="0" lang="cs-CZ" sz="1500" spc="-1" strike="noStrike">
              <a:solidFill>
                <a:srgbClr val="ffffff"/>
              </a:solidFill>
              <a:latin typeface="Arial"/>
            </a:endParaRPr>
          </a:p>
          <a:p>
            <a:r>
              <a:rPr b="0" lang="cs-CZ" sz="1500" spc="-1" strike="noStrike">
                <a:solidFill>
                  <a:srgbClr val="ffffff"/>
                </a:solidFill>
                <a:latin typeface="Arial"/>
              </a:rPr>
              <a:t>Děkujeme za pomoc a spásu,</a:t>
            </a:r>
            <a:endParaRPr b="0" lang="cs-CZ" sz="1500" spc="-1" strike="noStrike">
              <a:solidFill>
                <a:srgbClr val="ffffff"/>
              </a:solidFill>
              <a:latin typeface="Arial"/>
            </a:endParaRPr>
          </a:p>
          <a:p>
            <a:r>
              <a:rPr b="0" lang="cs-CZ" sz="1500" spc="-1" strike="noStrike">
                <a:solidFill>
                  <a:srgbClr val="ffffff"/>
                </a:solidFill>
                <a:latin typeface="Arial"/>
              </a:rPr>
              <a:t>a ukážeme ostatním tuhle krásu. :)</a:t>
            </a:r>
            <a:endParaRPr b="0" lang="cs-CZ" sz="15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Shape 1"/>
          <p:cNvSpPr txBox="1"/>
          <p:nvPr/>
        </p:nvSpPr>
        <p:spPr>
          <a:xfrm>
            <a:off x="3456000" y="360000"/>
            <a:ext cx="3168000" cy="9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cs-CZ" sz="3300" spc="-1" strike="noStrike">
                <a:solidFill>
                  <a:srgbClr val="ffffff"/>
                </a:solidFill>
                <a:latin typeface="Arial"/>
              </a:rPr>
              <a:t>Proč pomáhat</a:t>
            </a:r>
            <a:endParaRPr b="1" lang="cs-CZ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8" name="TextShape 2"/>
          <p:cNvSpPr txBox="1"/>
          <p:nvPr/>
        </p:nvSpPr>
        <p:spPr>
          <a:xfrm>
            <a:off x="990000" y="1368000"/>
            <a:ext cx="8100000" cy="36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r>
              <a:rPr b="0" lang="cs-CZ" sz="4000" spc="-1" strike="noStrike">
                <a:solidFill>
                  <a:srgbClr val="ffffff"/>
                </a:solidFill>
                <a:latin typeface="Arial"/>
                <a:ea typeface="Droid Sans Fallback"/>
              </a:rPr>
              <a:t>diakonie = služba lásky a pomoc ve všech oblastech lidské nouze, nedílná součást křesťanského poslání, služby bližním v nouzi. Užívá se ve spolupráci církví k této pomoci.</a:t>
            </a:r>
            <a:endParaRPr b="0" lang="cs-CZ" sz="4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Shape 1"/>
          <p:cNvSpPr txBox="1"/>
          <p:nvPr/>
        </p:nvSpPr>
        <p:spPr>
          <a:xfrm>
            <a:off x="3456000" y="360000"/>
            <a:ext cx="3168000" cy="9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cs-CZ" sz="3300" spc="-1" strike="noStrike">
                <a:solidFill>
                  <a:srgbClr val="ffffff"/>
                </a:solidFill>
                <a:latin typeface="Arial"/>
              </a:rPr>
              <a:t>Proč pomáhat</a:t>
            </a:r>
            <a:endParaRPr b="1" lang="cs-CZ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0" name="TextShape 2"/>
          <p:cNvSpPr txBox="1"/>
          <p:nvPr/>
        </p:nvSpPr>
        <p:spPr>
          <a:xfrm>
            <a:off x="990000" y="1368000"/>
            <a:ext cx="8100000" cy="36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85000"/>
          </a:bodyPr>
          <a:p>
            <a:r>
              <a:rPr b="0" lang="cs-CZ" sz="2800" spc="-1" strike="noStrike">
                <a:solidFill>
                  <a:srgbClr val="0000fe"/>
                </a:solidFill>
                <a:latin typeface="Arial"/>
                <a:ea typeface="Droid Sans Fallback"/>
              </a:rPr>
              <a:t>Filipským 2:1 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roid Sans Fallback"/>
              </a:rPr>
              <a:t>Je-li možno povzbudit v Kristu, je-li možno posílit láskou, je-li jaké společenství Ducha, je-li jaký soucit a slitování: </a:t>
            </a:r>
            <a:r>
              <a:rPr b="0" lang="cs-CZ" sz="2800" spc="-1" strike="noStrike">
                <a:solidFill>
                  <a:srgbClr val="0000fe"/>
                </a:solidFill>
                <a:latin typeface="Arial"/>
                <a:ea typeface="Droid Sans Fallback"/>
              </a:rPr>
              <a:t>2 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roid Sans Fallback"/>
              </a:rPr>
              <a:t>dovršte mou radost a buďte stejné mysli, mějte stejnou lásku, buďte jedné duše, jednoho smýšlení, </a:t>
            </a:r>
            <a:r>
              <a:rPr b="0" lang="cs-CZ" sz="2800" spc="-1" strike="noStrike">
                <a:solidFill>
                  <a:srgbClr val="0000fe"/>
                </a:solidFill>
                <a:latin typeface="Arial"/>
                <a:ea typeface="Droid Sans Fallback"/>
              </a:rPr>
              <a:t>3 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roid Sans Fallback"/>
              </a:rPr>
              <a:t>v ničem se nedejte ovládat ctižádostí ani ješitností, nýbrž v pokoře pokládejte jeden druhého za přednějšího než sebe; </a:t>
            </a:r>
            <a:r>
              <a:rPr b="0" lang="cs-CZ" sz="2800" spc="-1" strike="noStrike">
                <a:solidFill>
                  <a:srgbClr val="0000fe"/>
                </a:solidFill>
                <a:latin typeface="Arial"/>
                <a:ea typeface="Droid Sans Fallback"/>
              </a:rPr>
              <a:t>4 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roid Sans Fallback"/>
              </a:rPr>
              <a:t>každý ať má na mysli to, co slouží druhým, ne jen jemu. </a:t>
            </a:r>
            <a:r>
              <a:rPr b="0" lang="cs-CZ" sz="2800" spc="-1" strike="noStrike">
                <a:solidFill>
                  <a:srgbClr val="0000fe"/>
                </a:solidFill>
                <a:latin typeface="Arial"/>
                <a:ea typeface="Droid Sans Fallback"/>
              </a:rPr>
              <a:t>5 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roid Sans Fallback"/>
              </a:rPr>
              <a:t>Nechť je mezi vámi takové smýšlení jako v Kristu Ježíši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Application>LibreOffice/6.2.0.3$MacOSX_X86_64 LibreOffice_project/98c6a8a1c6c7b144ce3cc729e34964b47ce25d62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2019-02-16T16:48:04Z</dcterms:created>
  <dc:creator/>
  <dc:description/>
  <dc:language>cs-CZ</dc:language>
  <cp:lastModifiedBy/>
  <dcterms:modified xsi:type="dcterms:W3CDTF">2019-03-24T17:23:46Z</dcterms:modified>
  <cp:revision>4</cp:revision>
  <dc:subject/>
  <dc:title>Sunset</dc:title>
</cp:coreProperties>
</file>