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700"/>
  </p:normalViewPr>
  <p:slideViewPr>
    <p:cSldViewPr snapToGrid="0" snapToObjects="1">
      <p:cViewPr varScale="1">
        <p:scale>
          <a:sx n="54" d="100"/>
          <a:sy n="54" d="100"/>
        </p:scale>
        <p:origin x="208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2/12/17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CEP/Galatians%205:22" TargetMode="External"/><Relationship Id="rId3" Type="http://schemas.openxmlformats.org/officeDocument/2006/relationships/hyperlink" Target="sword://CzeCEP/Galatians%205:2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B21/Nehemi%C3%A1%C5%A1%208:1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0" Type="http://schemas.openxmlformats.org/officeDocument/2006/relationships/hyperlink" Target="sword://CzeCSP/Matthew%2025:22" TargetMode="External"/><Relationship Id="rId21" Type="http://schemas.openxmlformats.org/officeDocument/2006/relationships/hyperlink" Target="sword://CzeCSP/Matthew%2025:23" TargetMode="External"/><Relationship Id="rId22" Type="http://schemas.openxmlformats.org/officeDocument/2006/relationships/hyperlink" Target="sword://CzeCSP/Matthew%2025:24" TargetMode="External"/><Relationship Id="rId23" Type="http://schemas.openxmlformats.org/officeDocument/2006/relationships/hyperlink" Target="sword://CzeCSP/Matthew%2025:25" TargetMode="External"/><Relationship Id="rId24" Type="http://schemas.openxmlformats.org/officeDocument/2006/relationships/hyperlink" Target="applewebdata://D339616D-F168-41F6-B3D4-E1B49AD801A8/passagestudy.jsp?action=showNote&amp;type=x&amp;value=1&amp;module=CzeCSP&amp;passage=Matthew+25%3A25" TargetMode="External"/><Relationship Id="rId25" Type="http://schemas.openxmlformats.org/officeDocument/2006/relationships/hyperlink" Target="sword://CzeCSP/Matthew%2025:26" TargetMode="External"/><Relationship Id="rId26" Type="http://schemas.openxmlformats.org/officeDocument/2006/relationships/hyperlink" Target="applewebdata://D339616D-F168-41F6-B3D4-E1B49AD801A8/passagestudy.jsp?action=showNote&amp;type=x&amp;value=1&amp;module=CzeCSP&amp;passage=Matthew+25%3A26" TargetMode="External"/><Relationship Id="rId27" Type="http://schemas.openxmlformats.org/officeDocument/2006/relationships/hyperlink" Target="applewebdata://D339616D-F168-41F6-B3D4-E1B49AD801A8/passagestudy.jsp?action=showNote&amp;type=x&amp;value=2&amp;module=CzeCSP&amp;passage=Matthew+25%3A26" TargetMode="External"/><Relationship Id="rId28" Type="http://schemas.openxmlformats.org/officeDocument/2006/relationships/hyperlink" Target="sword://CzeCSP/Matthew%2025:27" TargetMode="External"/><Relationship Id="rId29" Type="http://schemas.openxmlformats.org/officeDocument/2006/relationships/hyperlink" Target="applewebdata://D339616D-F168-41F6-B3D4-E1B49AD801A8/passagestudy.jsp?action=showNote&amp;type=n&amp;value=1&amp;module=CzeCSP&amp;passage=Matthew+25%3A27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sword://CzeCSP/Matthew%2025:14" TargetMode="External"/><Relationship Id="rId3" Type="http://schemas.openxmlformats.org/officeDocument/2006/relationships/hyperlink" Target="applewebdata://D339616D-F168-41F6-B3D4-E1B49AD801A8/passagestudy.jsp?action=showNote&amp;type=x&amp;value=1&amp;module=CzeCSP&amp;passage=Matthew+25%3A14" TargetMode="External"/><Relationship Id="rId4" Type="http://schemas.openxmlformats.org/officeDocument/2006/relationships/hyperlink" Target="applewebdata://D339616D-F168-41F6-B3D4-E1B49AD801A8/passagestudy.jsp?action=showNote&amp;type=x&amp;value=2&amp;module=CzeCSP&amp;passage=Matthew+25%3A14" TargetMode="External"/><Relationship Id="rId5" Type="http://schemas.openxmlformats.org/officeDocument/2006/relationships/hyperlink" Target="sword://CzeCSP/Matthew%2025:15" TargetMode="External"/><Relationship Id="rId30" Type="http://schemas.openxmlformats.org/officeDocument/2006/relationships/hyperlink" Target="applewebdata://D339616D-F168-41F6-B3D4-E1B49AD801A8/passagestudy.jsp?action=showNote&amp;type=n&amp;value=2&amp;module=CzeCSP&amp;passage=Matthew+25%3A27" TargetMode="External"/><Relationship Id="rId31" Type="http://schemas.openxmlformats.org/officeDocument/2006/relationships/hyperlink" Target="sword://CzeCSP/Matthew%2025:28" TargetMode="External"/><Relationship Id="rId32" Type="http://schemas.openxmlformats.org/officeDocument/2006/relationships/hyperlink" Target="sword://CzeCSP/Matthew%2025:29" TargetMode="External"/><Relationship Id="rId9" Type="http://schemas.openxmlformats.org/officeDocument/2006/relationships/hyperlink" Target="sword://CzeCSP/Matthew%2025:16" TargetMode="External"/><Relationship Id="rId6" Type="http://schemas.openxmlformats.org/officeDocument/2006/relationships/hyperlink" Target="applewebdata://D339616D-F168-41F6-B3D4-E1B49AD801A8/passagestudy.jsp?action=showNote&amp;type=n&amp;value=1&amp;module=CzeCSP&amp;passage=Matthew+25%3A15" TargetMode="External"/><Relationship Id="rId7" Type="http://schemas.openxmlformats.org/officeDocument/2006/relationships/hyperlink" Target="applewebdata://D339616D-F168-41F6-B3D4-E1B49AD801A8/passagestudy.jsp?action=showNote&amp;type=n&amp;value=2&amp;module=CzeCSP&amp;passage=Matthew+25%3A15" TargetMode="External"/><Relationship Id="rId8" Type="http://schemas.openxmlformats.org/officeDocument/2006/relationships/hyperlink" Target="applewebdata://D339616D-F168-41F6-B3D4-E1B49AD801A8/passagestudy.jsp?action=showNote&amp;type=n&amp;value=3&amp;module=CzeCSP&amp;passage=Matthew+25%3A15" TargetMode="External"/><Relationship Id="rId33" Type="http://schemas.openxmlformats.org/officeDocument/2006/relationships/hyperlink" Target="applewebdata://D339616D-F168-41F6-B3D4-E1B49AD801A8/passagestudy.jsp?action=showNote&amp;type=x&amp;value=1&amp;module=CzeCSP&amp;passage=Matthew+25%3A29" TargetMode="External"/><Relationship Id="rId34" Type="http://schemas.openxmlformats.org/officeDocument/2006/relationships/hyperlink" Target="sword://CzeCSP/Matthew%2025:30" TargetMode="External"/><Relationship Id="rId35" Type="http://schemas.openxmlformats.org/officeDocument/2006/relationships/hyperlink" Target="applewebdata://D339616D-F168-41F6-B3D4-E1B49AD801A8/passagestudy.jsp?action=showNote&amp;type=n&amp;value=1&amp;module=CzeCSP&amp;passage=Matthew+25%3A30" TargetMode="External"/><Relationship Id="rId36" Type="http://schemas.openxmlformats.org/officeDocument/2006/relationships/hyperlink" Target="applewebdata://D339616D-F168-41F6-B3D4-E1B49AD801A8/passagestudy.jsp?action=showNote&amp;type=x&amp;value=2&amp;module=CzeCSP&amp;passage=Matthew+25%3A30" TargetMode="External"/><Relationship Id="rId10" Type="http://schemas.openxmlformats.org/officeDocument/2006/relationships/hyperlink" Target="sword://CzeCSP/Matthew%2025:17" TargetMode="External"/><Relationship Id="rId11" Type="http://schemas.openxmlformats.org/officeDocument/2006/relationships/hyperlink" Target="sword://CzeCSP/Matthew%2025:18" TargetMode="External"/><Relationship Id="rId12" Type="http://schemas.openxmlformats.org/officeDocument/2006/relationships/hyperlink" Target="applewebdata://D339616D-F168-41F6-B3D4-E1B49AD801A8/passagestudy.jsp?action=showNote&amp;type=n&amp;value=1&amp;module=CzeCSP&amp;passage=Matthew+25%3A18" TargetMode="External"/><Relationship Id="rId13" Type="http://schemas.openxmlformats.org/officeDocument/2006/relationships/hyperlink" Target="applewebdata://D339616D-F168-41F6-B3D4-E1B49AD801A8/passagestudy.jsp?action=showNote&amp;type=n&amp;value=2&amp;module=CzeCSP&amp;passage=Matthew+25%3A18" TargetMode="External"/><Relationship Id="rId14" Type="http://schemas.openxmlformats.org/officeDocument/2006/relationships/hyperlink" Target="sword://CzeCSP/Matthew%2025:19" TargetMode="External"/><Relationship Id="rId15" Type="http://schemas.openxmlformats.org/officeDocument/2006/relationships/hyperlink" Target="sword://CzeCSP/Matthew%2025:20" TargetMode="External"/><Relationship Id="rId16" Type="http://schemas.openxmlformats.org/officeDocument/2006/relationships/hyperlink" Target="sword://CzeCSP/Matthew%2025:21" TargetMode="External"/><Relationship Id="rId17" Type="http://schemas.openxmlformats.org/officeDocument/2006/relationships/hyperlink" Target="applewebdata://D339616D-F168-41F6-B3D4-E1B49AD801A8/passagestudy.jsp?action=showNote&amp;type=x&amp;value=1&amp;module=CzeCSP&amp;passage=Matthew+25%3A21" TargetMode="External"/><Relationship Id="rId18" Type="http://schemas.openxmlformats.org/officeDocument/2006/relationships/hyperlink" Target="applewebdata://D339616D-F168-41F6-B3D4-E1B49AD801A8/passagestudy.jsp?action=showNote&amp;type=x&amp;value=2&amp;module=CzeCSP&amp;passage=Matthew+25%3A21" TargetMode="External"/><Relationship Id="rId19" Type="http://schemas.openxmlformats.org/officeDocument/2006/relationships/hyperlink" Target="applewebdata://D339616D-F168-41F6-B3D4-E1B49AD801A8/passagestudy.jsp?action=showNote&amp;type=x&amp;value=3&amp;module=CzeCSP&amp;passage=Matthew+25%3A21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12.2.2017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24614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12.2.2017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r>
              <a:rPr lang="cs-CZ" sz="4800" dirty="0" smtClean="0"/>
              <a:t>RADOST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75741" y="1273173"/>
            <a:ext cx="1120389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Shrnutí:</a:t>
            </a:r>
            <a:endParaRPr lang="cs-CZ" sz="3200" dirty="0"/>
          </a:p>
          <a:p>
            <a:endParaRPr lang="cs-CZ" sz="3200" dirty="0" smtClean="0"/>
          </a:p>
          <a:p>
            <a:pPr marL="514350" lvl="0" indent="-514350">
              <a:buFont typeface="+mj-lt"/>
              <a:buAutoNum type="arabicPeriod"/>
            </a:pPr>
            <a:r>
              <a:rPr lang="cs-CZ" sz="3200" b="1" dirty="0"/>
              <a:t>rozhodni se pro Boha – dej mi celý svůj </a:t>
            </a:r>
            <a:r>
              <a:rPr lang="cs-CZ" sz="3200" b="1" dirty="0" smtClean="0"/>
              <a:t>život</a:t>
            </a:r>
          </a:p>
          <a:p>
            <a:pPr marL="514350" lvl="0" indent="-514350">
              <a:buFont typeface="+mj-lt"/>
              <a:buAutoNum type="arabicPeriod"/>
            </a:pPr>
            <a:endParaRPr lang="cs-CZ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cs-CZ" sz="3200" b="1" dirty="0"/>
              <a:t>rozhodni se stát dobrým a věrným </a:t>
            </a:r>
            <a:r>
              <a:rPr lang="cs-CZ" sz="3200" b="1" dirty="0" smtClean="0"/>
              <a:t>služebníkem</a:t>
            </a:r>
          </a:p>
          <a:p>
            <a:pPr marL="514350" lvl="0" indent="-514350">
              <a:buFont typeface="+mj-lt"/>
              <a:buAutoNum type="arabicPeriod"/>
            </a:pPr>
            <a:endParaRPr lang="cs-CZ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cs-CZ" sz="3200" b="1" dirty="0"/>
              <a:t>přijmi úkol/</a:t>
            </a:r>
            <a:r>
              <a:rPr lang="cs-CZ" sz="3200" b="1" dirty="0" err="1"/>
              <a:t>y</a:t>
            </a:r>
            <a:r>
              <a:rPr lang="cs-CZ" sz="3200" b="1" dirty="0"/>
              <a:t> – které pro Tebe Pán </a:t>
            </a:r>
            <a:r>
              <a:rPr lang="cs-CZ" sz="3200" b="1" dirty="0" smtClean="0"/>
              <a:t>má</a:t>
            </a:r>
          </a:p>
          <a:p>
            <a:pPr marL="514350" lvl="0" indent="-514350">
              <a:buFont typeface="+mj-lt"/>
              <a:buAutoNum type="arabicPeriod"/>
            </a:pPr>
            <a:endParaRPr lang="cs-CZ" sz="3200" b="1" dirty="0"/>
          </a:p>
          <a:p>
            <a:pPr marL="514350" lvl="0" indent="-514350">
              <a:buFont typeface="+mj-lt"/>
              <a:buAutoNum type="arabicPeriod"/>
            </a:pPr>
            <a:r>
              <a:rPr lang="cs-CZ" sz="3200" b="1" dirty="0"/>
              <a:t>vejdi v RADOST svého Pána – raduj se s naplnění Boží vůle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89382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12.2.2017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64499" y="704537"/>
            <a:ext cx="92189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endParaRPr lang="cs-CZ" sz="4800" dirty="0" smtClean="0"/>
          </a:p>
          <a:p>
            <a:r>
              <a:rPr lang="cs-CZ" sz="4800" dirty="0" smtClean="0"/>
              <a:t>                                                       RADOST</a:t>
            </a:r>
            <a:endParaRPr lang="cs-CZ" sz="4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458" y="0"/>
            <a:ext cx="8013032" cy="611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80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12.2.2017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64499" y="704537"/>
            <a:ext cx="92189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endParaRPr lang="cs-CZ" sz="4800" dirty="0" smtClean="0"/>
          </a:p>
          <a:p>
            <a:r>
              <a:rPr lang="cs-CZ" sz="4800" dirty="0" smtClean="0"/>
              <a:t>                                                       RADOST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461475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12.2.2017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64499" y="704537"/>
            <a:ext cx="92189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endParaRPr lang="cs-CZ" sz="4800" dirty="0" smtClean="0"/>
          </a:p>
          <a:p>
            <a:r>
              <a:rPr lang="cs-CZ" sz="4800" dirty="0" smtClean="0"/>
              <a:t>                                                       RADOST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765020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12.2.2017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64499" y="704537"/>
            <a:ext cx="92189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endParaRPr lang="cs-CZ" sz="4800" dirty="0" smtClean="0"/>
          </a:p>
          <a:p>
            <a:r>
              <a:rPr lang="cs-CZ" sz="4800" dirty="0" smtClean="0"/>
              <a:t>                                                       RADOST</a:t>
            </a:r>
            <a:endParaRPr lang="cs-CZ" sz="4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7458" y="0"/>
            <a:ext cx="8013032" cy="611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07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12.2.2017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r>
              <a:rPr lang="cs-CZ" sz="4800" dirty="0" smtClean="0"/>
              <a:t>RADOST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4498" y="1259174"/>
            <a:ext cx="963867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cs-CZ" sz="3200" dirty="0"/>
              <a:t>Křesťanství je úžasný styl života, který mění lidské nitro</a:t>
            </a:r>
            <a:r>
              <a:rPr lang="cs-CZ" sz="3200" dirty="0"/>
              <a:t> </a:t>
            </a:r>
            <a:endParaRPr lang="cs-CZ" sz="3200" dirty="0" smtClean="0"/>
          </a:p>
          <a:p>
            <a:pPr marL="457200" indent="-457200">
              <a:buFont typeface="Arial" charset="0"/>
              <a:buChar char="•"/>
            </a:pPr>
            <a:endParaRPr lang="cs-CZ" sz="3200" dirty="0"/>
          </a:p>
          <a:p>
            <a:pPr marL="457200" indent="-457200">
              <a:buFont typeface="Arial" charset="0"/>
              <a:buChar char="•"/>
            </a:pPr>
            <a:r>
              <a:rPr lang="cs-CZ" sz="3200" dirty="0"/>
              <a:t>Jeden zajímavý termín – teologický – ZNOVUZROZENÍ – mění naše </a:t>
            </a:r>
            <a:r>
              <a:rPr lang="cs-CZ" sz="3200" dirty="0" smtClean="0"/>
              <a:t>nitro</a:t>
            </a:r>
          </a:p>
          <a:p>
            <a:pPr marL="457200" indent="-457200">
              <a:buFont typeface="Arial" charset="0"/>
              <a:buChar char="•"/>
            </a:pPr>
            <a:endParaRPr lang="cs-CZ" sz="3200" dirty="0"/>
          </a:p>
          <a:p>
            <a:pPr marL="457200" indent="-457200">
              <a:buFont typeface="Arial" charset="0"/>
              <a:buChar char="•"/>
            </a:pPr>
            <a:r>
              <a:rPr lang="cs-CZ" sz="3200" dirty="0" smtClean="0"/>
              <a:t>Radost </a:t>
            </a:r>
            <a:r>
              <a:rPr lang="mr-IN" sz="3200" dirty="0" smtClean="0"/>
              <a:t>–</a:t>
            </a:r>
            <a:r>
              <a:rPr lang="cs-CZ" sz="3200" dirty="0" smtClean="0"/>
              <a:t> ovoce Ducha </a:t>
            </a:r>
            <a:r>
              <a:rPr lang="cs-CZ" sz="3200" i="1" dirty="0" smtClean="0"/>
              <a:t>- </a:t>
            </a:r>
            <a:r>
              <a:rPr lang="cs-CZ" sz="3200" i="1" dirty="0" err="1" smtClean="0"/>
              <a:t>Galatians</a:t>
            </a:r>
            <a:r>
              <a:rPr lang="cs-CZ" sz="3200" i="1" dirty="0" smtClean="0"/>
              <a:t> </a:t>
            </a:r>
            <a:r>
              <a:rPr lang="cs-CZ" sz="3200" i="1" dirty="0"/>
              <a:t>5:</a:t>
            </a:r>
            <a:r>
              <a:rPr lang="cs-CZ" sz="3200" i="1" dirty="0">
                <a:hlinkClick r:id="rId2" action="ppaction://hlinkfile"/>
              </a:rPr>
              <a:t>22</a:t>
            </a:r>
            <a:r>
              <a:rPr lang="cs-CZ" sz="3200" i="1" dirty="0"/>
              <a:t>  Ovoce Božího Ducha však je láska, radost, pokoj, trpělivost, laskavost, dobrota, věrnost, </a:t>
            </a:r>
            <a:r>
              <a:rPr lang="cs-CZ" sz="3200" i="1" dirty="0">
                <a:hlinkClick r:id="rId3" action="ppaction://hlinkfile"/>
              </a:rPr>
              <a:t>23</a:t>
            </a:r>
            <a:r>
              <a:rPr lang="cs-CZ" sz="3200" i="1" dirty="0"/>
              <a:t>  tichost a sebeovládání. Proti tomu se zákon neobrací. </a:t>
            </a:r>
            <a:endParaRPr lang="cs-CZ" sz="32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60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12.2.2017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r>
              <a:rPr lang="cs-CZ" sz="4800" dirty="0" smtClean="0"/>
              <a:t>RADOST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4498" y="1259174"/>
            <a:ext cx="963867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Nehemiáš</a:t>
            </a:r>
            <a:r>
              <a:rPr lang="cs-CZ" sz="3200" dirty="0"/>
              <a:t> 8:</a:t>
            </a:r>
            <a:r>
              <a:rPr lang="cs-CZ" sz="3200" dirty="0">
                <a:hlinkClick r:id="rId2" action="ppaction://hlinkfile"/>
              </a:rPr>
              <a:t>10</a:t>
            </a:r>
            <a:r>
              <a:rPr lang="cs-CZ" sz="3200" dirty="0"/>
              <a:t>  Jděte," řekl jim, "jezte a pijte lahodné věci a dělte se s těmi, kdo nemají nic připraveno. Dnes je svátek našeho Pána. Netrapte se, vždyť </a:t>
            </a:r>
            <a:r>
              <a:rPr lang="cs-CZ" sz="3200" b="1" dirty="0"/>
              <a:t>Hospodinova radost je vaše síla</a:t>
            </a:r>
            <a:r>
              <a:rPr lang="cs-CZ" sz="3200" dirty="0"/>
              <a:t>!"</a:t>
            </a:r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484888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12.2.2017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r>
              <a:rPr lang="cs-CZ" sz="4800" dirty="0" smtClean="0"/>
              <a:t>RADOST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97635" y="2053258"/>
            <a:ext cx="96386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Jak si tedy udržet </a:t>
            </a:r>
            <a:r>
              <a:rPr lang="cs-CZ" sz="3200" b="1" dirty="0" smtClean="0"/>
              <a:t>radost</a:t>
            </a:r>
            <a:r>
              <a:rPr lang="mr-IN" sz="3200" b="1" dirty="0" smtClean="0"/>
              <a:t>…</a:t>
            </a:r>
            <a:endParaRPr lang="cs-CZ" sz="3200" b="1" dirty="0" smtClean="0"/>
          </a:p>
          <a:p>
            <a:r>
              <a:rPr lang="cs-CZ" sz="3200" b="1" dirty="0"/>
              <a:t> </a:t>
            </a:r>
            <a:r>
              <a:rPr lang="cs-CZ" sz="3200" b="1" dirty="0" smtClean="0"/>
              <a:t>   </a:t>
            </a:r>
            <a:r>
              <a:rPr lang="cs-CZ" sz="3200" b="1" dirty="0"/>
              <a:t>jak vstoupit do radostného života s Bohem?</a:t>
            </a:r>
            <a:endParaRPr lang="cs-CZ" sz="3200" dirty="0"/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96756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12.2.2017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r>
              <a:rPr lang="cs-CZ" sz="4800" dirty="0" smtClean="0"/>
              <a:t>RADOST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8758" y="740699"/>
            <a:ext cx="11679638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100" b="1" i="1" dirty="0"/>
              <a:t>Matthew 25: </a:t>
            </a:r>
            <a:r>
              <a:rPr lang="cs-CZ" sz="2100" i="1" dirty="0">
                <a:hlinkClick r:id="rId2" action="ppaction://hlinkfile"/>
              </a:rPr>
              <a:t>14</a:t>
            </a:r>
            <a:r>
              <a:rPr lang="cs-CZ" sz="2100" i="1" dirty="0"/>
              <a:t>  „Je </a:t>
            </a:r>
            <a:r>
              <a:rPr lang="cs-CZ" sz="2100" i="1" baseline="30000" dirty="0">
                <a:hlinkClick r:id="rId3" action="ppaction://hlinkfile"/>
              </a:rPr>
              <a:t>*x</a:t>
            </a:r>
            <a:r>
              <a:rPr lang="cs-CZ" sz="2100" i="1" dirty="0"/>
              <a:t> to totiž jako s člověkem, který se chystal odcestovat:</a:t>
            </a:r>
            <a:r>
              <a:rPr lang="cs-CZ" sz="2100" i="1" baseline="30000" dirty="0">
                <a:hlinkClick r:id="rId4" action="ppaction://hlinkfile"/>
              </a:rPr>
              <a:t>*x</a:t>
            </a:r>
            <a:r>
              <a:rPr lang="cs-CZ" sz="2100" i="1" dirty="0"/>
              <a:t> zavolal své otroky a svěřil jim svůj majetek. </a:t>
            </a:r>
            <a:r>
              <a:rPr lang="cs-CZ" sz="2100" i="1" dirty="0">
                <a:hlinkClick r:id="rId5" action="ppaction://hlinkfile"/>
              </a:rPr>
              <a:t>15</a:t>
            </a:r>
            <a:r>
              <a:rPr lang="cs-CZ" sz="2100" i="1" dirty="0"/>
              <a:t>  Jednomu dal pět talentů, druhému</a:t>
            </a:r>
            <a:r>
              <a:rPr lang="cs-CZ" sz="2100" i="1" baseline="30000" dirty="0">
                <a:hlinkClick r:id="rId6" action="ppaction://hlinkfile"/>
              </a:rPr>
              <a:t>*n</a:t>
            </a:r>
            <a:r>
              <a:rPr lang="cs-CZ" sz="2100" i="1" dirty="0"/>
              <a:t> dva, třetímu jeden,</a:t>
            </a:r>
            <a:r>
              <a:rPr lang="cs-CZ" sz="2100" i="1" baseline="30000" dirty="0">
                <a:hlinkClick r:id="rId7" action="ppaction://hlinkfile"/>
              </a:rPr>
              <a:t>*n</a:t>
            </a:r>
            <a:r>
              <a:rPr lang="cs-CZ" sz="2100" i="1" dirty="0"/>
              <a:t> každému podle jeho schopností, a ihned</a:t>
            </a:r>
            <a:r>
              <a:rPr lang="cs-CZ" sz="2100" i="1" baseline="30000" dirty="0">
                <a:hlinkClick r:id="rId8" action="ppaction://hlinkfile"/>
              </a:rPr>
              <a:t>*n</a:t>
            </a:r>
            <a:r>
              <a:rPr lang="cs-CZ" sz="2100" i="1" dirty="0"/>
              <a:t> odcestoval. </a:t>
            </a:r>
            <a:r>
              <a:rPr lang="cs-CZ" sz="2100" i="1" dirty="0">
                <a:hlinkClick r:id="rId9" action="ppaction://hlinkfile"/>
              </a:rPr>
              <a:t>16</a:t>
            </a:r>
            <a:r>
              <a:rPr lang="cs-CZ" sz="2100" i="1" dirty="0"/>
              <a:t>  Ten, který přijal pět talentů, šel a vložil je do obchodu, a získal jiných pět. </a:t>
            </a:r>
            <a:r>
              <a:rPr lang="cs-CZ" sz="2100" i="1" dirty="0">
                <a:hlinkClick r:id="rId10" action="ppaction://hlinkfile"/>
              </a:rPr>
              <a:t>17</a:t>
            </a:r>
            <a:r>
              <a:rPr lang="cs-CZ" sz="2100" i="1" dirty="0"/>
              <a:t>  Stejně [i] ten, který dostal dva, získal jiné dva. </a:t>
            </a:r>
            <a:r>
              <a:rPr lang="cs-CZ" sz="2100" i="1" dirty="0">
                <a:hlinkClick r:id="rId11" action="ppaction://hlinkfile"/>
              </a:rPr>
              <a:t>18</a:t>
            </a:r>
            <a:r>
              <a:rPr lang="cs-CZ" sz="2100" i="1" dirty="0"/>
              <a:t>  Ale ten, který dostal jeden, odešel, vykopal ⌈v zemi jámu⌉</a:t>
            </a:r>
            <a:r>
              <a:rPr lang="cs-CZ" sz="2100" i="1" baseline="30000" dirty="0">
                <a:hlinkClick r:id="rId12" action="ppaction://hlinkfile"/>
              </a:rPr>
              <a:t>*n</a:t>
            </a:r>
            <a:r>
              <a:rPr lang="cs-CZ" sz="2100" i="1" dirty="0"/>
              <a:t> a ukryl peníze</a:t>
            </a:r>
            <a:r>
              <a:rPr lang="cs-CZ" sz="2100" i="1" baseline="30000" dirty="0">
                <a:hlinkClick r:id="rId13" action="ppaction://hlinkfile"/>
              </a:rPr>
              <a:t>*n</a:t>
            </a:r>
            <a:r>
              <a:rPr lang="cs-CZ" sz="2100" i="1" dirty="0"/>
              <a:t> svého pána. </a:t>
            </a:r>
            <a:r>
              <a:rPr lang="cs-CZ" sz="2100" i="1" dirty="0">
                <a:hlinkClick r:id="rId14" action="ppaction://hlinkfile"/>
              </a:rPr>
              <a:t>19</a:t>
            </a:r>
            <a:r>
              <a:rPr lang="cs-CZ" sz="2100" i="1" dirty="0"/>
              <a:t>  Po dlouhé době pak přišel pán oněch otroků a začal s nimi účtovat. </a:t>
            </a:r>
            <a:r>
              <a:rPr lang="cs-CZ" sz="2100" i="1" dirty="0">
                <a:hlinkClick r:id="rId15" action="ppaction://hlinkfile"/>
              </a:rPr>
              <a:t>20</a:t>
            </a:r>
            <a:r>
              <a:rPr lang="cs-CZ" sz="2100" i="1" dirty="0"/>
              <a:t>  Přistoupil ten, který dostal pět talentů, přinesl jiných pět talentů a řekl: 'Pane, pět talentů jsi mi svěřil; hle, jiných pět talentů jsem [jimi] získal.' </a:t>
            </a:r>
            <a:r>
              <a:rPr lang="cs-CZ" sz="2100" i="1" dirty="0">
                <a:hlinkClick r:id="rId16" action="ppaction://hlinkfile"/>
              </a:rPr>
              <a:t>21</a:t>
            </a:r>
            <a:r>
              <a:rPr lang="cs-CZ" sz="2100" i="1" dirty="0"/>
              <a:t>  Jeho pán mu řekl: 'Dobře, otroku dobrý</a:t>
            </a:r>
            <a:r>
              <a:rPr lang="cs-CZ" sz="2100" i="1" baseline="30000" dirty="0">
                <a:hlinkClick r:id="rId17" action="ppaction://hlinkfile"/>
              </a:rPr>
              <a:t>*x</a:t>
            </a:r>
            <a:r>
              <a:rPr lang="cs-CZ" sz="2100" i="1" dirty="0"/>
              <a:t> a věrný,</a:t>
            </a:r>
            <a:r>
              <a:rPr lang="cs-CZ" sz="2100" i="1" baseline="30000" dirty="0">
                <a:hlinkClick r:id="rId18" action="ppaction://hlinkfile"/>
              </a:rPr>
              <a:t>*x</a:t>
            </a:r>
            <a:r>
              <a:rPr lang="cs-CZ" sz="2100" i="1" dirty="0"/>
              <a:t> byl jsi věrný nad málem, ustanovím tě nad </a:t>
            </a:r>
            <a:r>
              <a:rPr lang="cs-CZ" sz="2100" b="1" i="1" dirty="0"/>
              <a:t>mnohým</a:t>
            </a:r>
            <a:r>
              <a:rPr lang="cs-CZ" sz="2100" i="1" dirty="0"/>
              <a:t>; </a:t>
            </a:r>
            <a:r>
              <a:rPr lang="cs-CZ" sz="2100" b="1" i="1" dirty="0"/>
              <a:t>vejdi v radost</a:t>
            </a:r>
            <a:r>
              <a:rPr lang="cs-CZ" sz="2100" b="1" i="1" baseline="30000" dirty="0">
                <a:hlinkClick r:id="rId19" action="ppaction://hlinkfile"/>
              </a:rPr>
              <a:t>*x</a:t>
            </a:r>
            <a:r>
              <a:rPr lang="cs-CZ" sz="2100" b="1" i="1" dirty="0"/>
              <a:t> svého pána</a:t>
            </a:r>
            <a:r>
              <a:rPr lang="cs-CZ" sz="2100" i="1" dirty="0"/>
              <a:t>.' </a:t>
            </a:r>
            <a:r>
              <a:rPr lang="cs-CZ" sz="2100" i="1" dirty="0">
                <a:hlinkClick r:id="rId20" action="ppaction://hlinkfile"/>
              </a:rPr>
              <a:t>22</a:t>
            </a:r>
            <a:r>
              <a:rPr lang="cs-CZ" sz="2100" i="1" dirty="0"/>
              <a:t>  Přistoupil také ten, [který dostal] dva talenty a řekl: 'Pane, dva talenty jsi mi svěřil; hle, jiné dva talenty jsem získal.' </a:t>
            </a:r>
            <a:r>
              <a:rPr lang="cs-CZ" sz="2100" i="1" dirty="0">
                <a:hlinkClick r:id="rId21" action="ppaction://hlinkfile"/>
              </a:rPr>
              <a:t>23</a:t>
            </a:r>
            <a:r>
              <a:rPr lang="cs-CZ" sz="2100" i="1" dirty="0"/>
              <a:t>  Jeho pán mu řekl: 'Dobře, otroku dobrý a věrný, byl jsi věrný nad málem, ustanovím tě nad </a:t>
            </a:r>
            <a:r>
              <a:rPr lang="cs-CZ" sz="2100" b="1" i="1" dirty="0"/>
              <a:t>mnohým</a:t>
            </a:r>
            <a:r>
              <a:rPr lang="cs-CZ" sz="2100" i="1" dirty="0"/>
              <a:t>; </a:t>
            </a:r>
            <a:r>
              <a:rPr lang="cs-CZ" sz="2100" b="1" i="1" dirty="0"/>
              <a:t>vejdi v radost svého pána</a:t>
            </a:r>
            <a:r>
              <a:rPr lang="cs-CZ" sz="2100" i="1" dirty="0"/>
              <a:t>.' </a:t>
            </a:r>
            <a:r>
              <a:rPr lang="cs-CZ" sz="2100" i="1" dirty="0">
                <a:hlinkClick r:id="rId22" action="ppaction://hlinkfile"/>
              </a:rPr>
              <a:t>24</a:t>
            </a:r>
            <a:r>
              <a:rPr lang="cs-CZ" sz="2100" i="1" dirty="0"/>
              <a:t>  Přistoupil pak i ten, který dostal jeden talent, a řekl: 'Pane, poznal jsem, že jsi tvrdý člověk; sklízíš, kde jsi nezasel, a shromažďuješ, kde jsi nerozsypal. </a:t>
            </a:r>
            <a:r>
              <a:rPr lang="cs-CZ" sz="2100" i="1" dirty="0">
                <a:hlinkClick r:id="rId23" action="ppaction://hlinkfile"/>
              </a:rPr>
              <a:t>25</a:t>
            </a:r>
            <a:r>
              <a:rPr lang="cs-CZ" sz="2100" i="1" dirty="0"/>
              <a:t>  Dostal jsem strach,</a:t>
            </a:r>
            <a:r>
              <a:rPr lang="cs-CZ" sz="2100" i="1" baseline="30000" dirty="0">
                <a:hlinkClick r:id="rId24" action="ppaction://hlinkfile"/>
              </a:rPr>
              <a:t>*x</a:t>
            </a:r>
            <a:r>
              <a:rPr lang="cs-CZ" sz="2100" i="1" dirty="0"/>
              <a:t> odešel jsem a ukryl tvůj talent v zemi. Hle, zde máš, co je tvoje.' </a:t>
            </a:r>
            <a:r>
              <a:rPr lang="cs-CZ" sz="2100" i="1" dirty="0">
                <a:hlinkClick r:id="rId25" action="ppaction://hlinkfile"/>
              </a:rPr>
              <a:t>26</a:t>
            </a:r>
            <a:r>
              <a:rPr lang="cs-CZ" sz="2100" i="1" dirty="0"/>
              <a:t>  Jeho pán mu odpověděl: 'Zlý</a:t>
            </a:r>
            <a:r>
              <a:rPr lang="cs-CZ" sz="2100" i="1" baseline="30000" dirty="0">
                <a:hlinkClick r:id="rId26" action="ppaction://hlinkfile"/>
              </a:rPr>
              <a:t>*x</a:t>
            </a:r>
            <a:r>
              <a:rPr lang="cs-CZ" sz="2100" i="1" dirty="0"/>
              <a:t> a lenivý</a:t>
            </a:r>
            <a:r>
              <a:rPr lang="cs-CZ" sz="2100" i="1" baseline="30000" dirty="0">
                <a:hlinkClick r:id="rId27" action="ppaction://hlinkfile"/>
              </a:rPr>
              <a:t>*x</a:t>
            </a:r>
            <a:r>
              <a:rPr lang="cs-CZ" sz="2100" i="1" dirty="0"/>
              <a:t> otroku, věděl jsi, že sklízím, kde jsem nezasel, a shromažďuji, kde jsem nerozsypal? </a:t>
            </a:r>
            <a:r>
              <a:rPr lang="cs-CZ" sz="2100" i="1" dirty="0">
                <a:hlinkClick r:id="rId28" action="ppaction://hlinkfile"/>
              </a:rPr>
              <a:t>27</a:t>
            </a:r>
            <a:r>
              <a:rPr lang="cs-CZ" sz="2100" i="1" dirty="0"/>
              <a:t>  Měl jsi tedy mé peníze dát směnárníkům,</a:t>
            </a:r>
            <a:r>
              <a:rPr lang="cs-CZ" sz="2100" i="1" baseline="30000" dirty="0">
                <a:hlinkClick r:id="rId29" action="ppaction://hlinkfile"/>
              </a:rPr>
              <a:t>*n</a:t>
            </a:r>
            <a:r>
              <a:rPr lang="cs-CZ" sz="2100" i="1" dirty="0"/>
              <a:t> a já bych si ⌈po návratu⌉</a:t>
            </a:r>
            <a:r>
              <a:rPr lang="cs-CZ" sz="2100" i="1" baseline="30000" dirty="0">
                <a:hlinkClick r:id="rId30" action="ppaction://hlinkfile"/>
              </a:rPr>
              <a:t>*n</a:t>
            </a:r>
            <a:r>
              <a:rPr lang="cs-CZ" sz="2100" i="1" dirty="0"/>
              <a:t> vzal, co je moje, i s úrokem. </a:t>
            </a:r>
            <a:r>
              <a:rPr lang="cs-CZ" sz="2100" i="1" dirty="0">
                <a:hlinkClick r:id="rId31" action="ppaction://hlinkfile"/>
              </a:rPr>
              <a:t>28</a:t>
            </a:r>
            <a:r>
              <a:rPr lang="cs-CZ" sz="2100" i="1" dirty="0"/>
              <a:t>  Vezměte tedy od něho ten talent a dejte tomu, který má deset talentů! </a:t>
            </a:r>
            <a:r>
              <a:rPr lang="cs-CZ" sz="2100" i="1" dirty="0">
                <a:hlinkClick r:id="rId32" action="ppaction://hlinkfile"/>
              </a:rPr>
              <a:t>29</a:t>
            </a:r>
            <a:r>
              <a:rPr lang="cs-CZ" sz="2100" i="1" dirty="0"/>
              <a:t>  Neboť každému, kdo má, bude dáno a bude mít hojnost. Tomu, kdo nemá, však bude odňato i to, co má.</a:t>
            </a:r>
            <a:r>
              <a:rPr lang="cs-CZ" sz="2100" i="1" baseline="30000" dirty="0">
                <a:hlinkClick r:id="rId33" action="ppaction://hlinkfile"/>
              </a:rPr>
              <a:t>*x</a:t>
            </a:r>
            <a:r>
              <a:rPr lang="cs-CZ" sz="2100" i="1" dirty="0"/>
              <a:t> </a:t>
            </a:r>
            <a:r>
              <a:rPr lang="cs-CZ" sz="2100" i="1" dirty="0">
                <a:hlinkClick r:id="rId34" action="ppaction://hlinkfile"/>
              </a:rPr>
              <a:t>30</a:t>
            </a:r>
            <a:r>
              <a:rPr lang="cs-CZ" sz="2100" i="1" dirty="0"/>
              <a:t>  A toho neužitečného</a:t>
            </a:r>
            <a:r>
              <a:rPr lang="cs-CZ" sz="2100" i="1" baseline="30000" dirty="0">
                <a:hlinkClick r:id="rId35" action="ppaction://hlinkfile"/>
              </a:rPr>
              <a:t>*n</a:t>
            </a:r>
            <a:r>
              <a:rPr lang="cs-CZ" sz="2100" i="1" dirty="0"/>
              <a:t> otroka vyhoďte do nejzazší temnoty. Tam bude pláč a skřípění zubů.'“</a:t>
            </a:r>
            <a:r>
              <a:rPr lang="cs-CZ" sz="2100" i="1" baseline="30000" dirty="0">
                <a:hlinkClick r:id="rId36" action="ppaction://hlinkfile"/>
              </a:rPr>
              <a:t>*x</a:t>
            </a:r>
            <a:r>
              <a:rPr lang="cs-CZ" sz="2100" i="1" dirty="0"/>
              <a:t> </a:t>
            </a:r>
            <a:r>
              <a:rPr lang="cs-CZ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74364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12.2.2017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r>
              <a:rPr lang="cs-CZ" sz="4800" dirty="0" smtClean="0"/>
              <a:t>RADOST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221698" y="1388604"/>
            <a:ext cx="963867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Jak si tedy udržet </a:t>
            </a:r>
            <a:r>
              <a:rPr lang="cs-CZ" sz="3200" b="1" dirty="0" smtClean="0"/>
              <a:t>radost</a:t>
            </a:r>
            <a:r>
              <a:rPr lang="mr-IN" sz="3200" b="1" dirty="0" smtClean="0"/>
              <a:t>…</a:t>
            </a:r>
            <a:endParaRPr lang="cs-CZ" sz="3200" b="1" dirty="0" smtClean="0"/>
          </a:p>
          <a:p>
            <a:r>
              <a:rPr lang="cs-CZ" sz="3200" b="1" dirty="0"/>
              <a:t> </a:t>
            </a:r>
            <a:r>
              <a:rPr lang="cs-CZ" sz="3200" b="1" dirty="0" smtClean="0"/>
              <a:t>   </a:t>
            </a:r>
            <a:r>
              <a:rPr lang="cs-CZ" sz="3200" b="1" dirty="0"/>
              <a:t>jak vstoupit do radostného života s Bohem?</a:t>
            </a:r>
            <a:endParaRPr lang="cs-CZ" sz="3200" dirty="0"/>
          </a:p>
          <a:p>
            <a:endParaRPr lang="cs-CZ" sz="3200" dirty="0" smtClean="0"/>
          </a:p>
          <a:p>
            <a:r>
              <a:rPr lang="cs-CZ" sz="3200" b="1" dirty="0"/>
              <a:t>1) přijmi svěřený úkol/majetek</a:t>
            </a:r>
            <a:endParaRPr lang="cs-CZ" sz="3200" dirty="0"/>
          </a:p>
          <a:p>
            <a:endParaRPr lang="cs-CZ" sz="3200" dirty="0" smtClean="0"/>
          </a:p>
          <a:p>
            <a:r>
              <a:rPr lang="cs-CZ" sz="3200" b="1" dirty="0"/>
              <a:t>2) začni hned pracovat</a:t>
            </a:r>
            <a:endParaRPr lang="cs-CZ" sz="3200" dirty="0"/>
          </a:p>
          <a:p>
            <a:endParaRPr lang="cs-CZ" sz="3200" dirty="0" smtClean="0"/>
          </a:p>
          <a:p>
            <a:r>
              <a:rPr lang="cs-CZ" sz="3200" b="1" dirty="0"/>
              <a:t>3) vejdi v radost svého Pána</a:t>
            </a: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83484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24396" y="5912919"/>
            <a:ext cx="9144000" cy="754025"/>
          </a:xfrm>
        </p:spPr>
        <p:txBody>
          <a:bodyPr>
            <a:normAutofit/>
          </a:bodyPr>
          <a:lstStyle/>
          <a:p>
            <a:r>
              <a:rPr lang="cs-CZ" sz="2800" dirty="0" smtClean="0"/>
              <a:t>AC Slavkov u Brna, Jiří Pospíšil, 12.2.2017</a:t>
            </a:r>
            <a:endParaRPr lang="cs-CZ" sz="28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764499" y="0"/>
            <a:ext cx="11203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/>
              <a:t>Jak se stát lepším člověkem</a:t>
            </a:r>
            <a:r>
              <a:rPr lang="mr-IN" sz="4800" dirty="0" smtClean="0"/>
              <a:t>…</a:t>
            </a:r>
            <a:r>
              <a:rPr lang="cs-CZ" sz="4800" dirty="0" smtClean="0"/>
              <a:t>RADOST</a:t>
            </a:r>
            <a:endParaRPr lang="cs-CZ" sz="4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25446" y="1273173"/>
            <a:ext cx="963867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POZOR </a:t>
            </a:r>
            <a:r>
              <a:rPr lang="mr-IN" sz="3200" b="1" dirty="0" smtClean="0"/>
              <a:t>–</a:t>
            </a:r>
            <a:r>
              <a:rPr lang="cs-CZ" sz="3200" b="1" dirty="0" smtClean="0"/>
              <a:t> 3. služebník</a:t>
            </a:r>
            <a:endParaRPr lang="cs-CZ" sz="3200" b="1" dirty="0"/>
          </a:p>
          <a:p>
            <a:endParaRPr lang="cs-CZ" sz="3200" b="1" dirty="0" smtClean="0"/>
          </a:p>
          <a:p>
            <a:pPr marL="514350" indent="-514350">
              <a:buAutoNum type="arabicParenR"/>
            </a:pPr>
            <a:r>
              <a:rPr lang="cs-CZ" sz="3200" b="1" dirty="0" smtClean="0"/>
              <a:t>Nepochopení </a:t>
            </a:r>
            <a:r>
              <a:rPr lang="cs-CZ" sz="3200" b="1" dirty="0"/>
              <a:t>Boha</a:t>
            </a:r>
            <a:r>
              <a:rPr lang="cs-CZ" sz="3200" b="1" dirty="0"/>
              <a:t> </a:t>
            </a:r>
            <a:endParaRPr lang="cs-CZ" sz="3200" b="1" dirty="0" smtClean="0"/>
          </a:p>
          <a:p>
            <a:pPr marL="514350" indent="-514350">
              <a:buAutoNum type="arabicParenR"/>
            </a:pPr>
            <a:endParaRPr lang="cs-CZ" sz="3200" b="1" dirty="0" smtClean="0"/>
          </a:p>
          <a:p>
            <a:r>
              <a:rPr lang="cs-CZ" sz="3200" b="1" dirty="0"/>
              <a:t>2</a:t>
            </a:r>
            <a:r>
              <a:rPr lang="cs-CZ" sz="3200" b="1" dirty="0" smtClean="0"/>
              <a:t>)  </a:t>
            </a:r>
            <a:r>
              <a:rPr lang="cs-CZ" sz="3200" b="1" dirty="0"/>
              <a:t>Přijetí strachu </a:t>
            </a:r>
          </a:p>
          <a:p>
            <a:endParaRPr lang="cs-CZ" sz="3200" b="1" dirty="0" smtClean="0"/>
          </a:p>
          <a:p>
            <a:r>
              <a:rPr lang="cs-CZ" sz="3200" b="1" dirty="0"/>
              <a:t>3) Zakopání / ukrytí talentu</a:t>
            </a:r>
            <a:r>
              <a:rPr lang="cs-CZ" sz="3200" b="1" dirty="0"/>
              <a:t> </a:t>
            </a:r>
            <a:endParaRPr lang="cs-CZ" sz="3200" b="1" dirty="0" smtClean="0"/>
          </a:p>
          <a:p>
            <a:endParaRPr lang="cs-CZ" sz="3200" b="1" dirty="0"/>
          </a:p>
          <a:p>
            <a:r>
              <a:rPr lang="cs-CZ" sz="3200" b="1" dirty="0" smtClean="0"/>
              <a:t>4) Špatné </a:t>
            </a:r>
            <a:r>
              <a:rPr lang="cs-CZ" sz="3200" b="1" dirty="0"/>
              <a:t>pochopení sebe sama </a:t>
            </a:r>
          </a:p>
          <a:p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168597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F10001006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06" id="{A55DF1DA-22EC-4DA4-B170-D3F0FF81047C}" vid="{3BFA2149-51D1-489C-9B65-4F9563B089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18</TotalTime>
  <Words>339</Words>
  <Application>Microsoft Macintosh PowerPoint</Application>
  <PresentationFormat>Širokoúhlá obrazovka</PresentationFormat>
  <Paragraphs>62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Corbel</vt:lpstr>
      <vt:lpstr>Mangal</vt:lpstr>
      <vt:lpstr>Arial</vt:lpstr>
      <vt:lpstr>TF10001006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 Pospíšil</dc:creator>
  <cp:lastModifiedBy>Jirka Pospíšil</cp:lastModifiedBy>
  <cp:revision>5</cp:revision>
  <dcterms:created xsi:type="dcterms:W3CDTF">2017-02-12T14:51:10Z</dcterms:created>
  <dcterms:modified xsi:type="dcterms:W3CDTF">2017-02-12T15:09:24Z</dcterms:modified>
</cp:coreProperties>
</file>