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96" r:id="rId5"/>
    <p:sldId id="267" r:id="rId6"/>
    <p:sldId id="282" r:id="rId7"/>
    <p:sldId id="268" r:id="rId8"/>
    <p:sldId id="269" r:id="rId9"/>
    <p:sldId id="281" r:id="rId10"/>
    <p:sldId id="270" r:id="rId11"/>
    <p:sldId id="275" r:id="rId12"/>
    <p:sldId id="278" r:id="rId13"/>
    <p:sldId id="280" r:id="rId14"/>
    <p:sldId id="283" r:id="rId15"/>
    <p:sldId id="279" r:id="rId16"/>
    <p:sldId id="276" r:id="rId17"/>
    <p:sldId id="277" r:id="rId18"/>
    <p:sldId id="284" r:id="rId19"/>
    <p:sldId id="258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1" r:id="rId28"/>
    <p:sldId id="295" r:id="rId29"/>
    <p:sldId id="294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0"/>
    <p:restoredTop sz="94700"/>
  </p:normalViewPr>
  <p:slideViewPr>
    <p:cSldViewPr snapToGrid="0" snapToObjects="1">
      <p:cViewPr varScale="1">
        <p:scale>
          <a:sx n="79" d="100"/>
          <a:sy n="79" d="100"/>
        </p:scale>
        <p:origin x="24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sword://CzeCEP/Galatians%205:22" TargetMode="External"/><Relationship Id="rId3" Type="http://schemas.openxmlformats.org/officeDocument/2006/relationships/hyperlink" Target="sword://CzeCEP/Galatians%205:2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sword://CzeCSP/Genesis%2043:30" TargetMode="External"/><Relationship Id="rId4" Type="http://schemas.openxmlformats.org/officeDocument/2006/relationships/hyperlink" Target="sword://CzeCSP/Genesis%2043:31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sword://CzeCSP/Genesis%2043:29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KC NADĚJE Slavkov u Brna, Jiří Pospíšil, 10.9.2017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46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67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3" y="0"/>
            <a:ext cx="10210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" y="0"/>
            <a:ext cx="12187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0" y="-140947"/>
            <a:ext cx="6055360" cy="77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874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29" y="0"/>
            <a:ext cx="8693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5" y="0"/>
            <a:ext cx="10061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704536"/>
            <a:ext cx="1035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endParaRPr lang="cs-CZ" sz="4800" dirty="0" smtClean="0"/>
          </a:p>
          <a:p>
            <a:r>
              <a:rPr lang="cs-CZ" sz="4800" dirty="0" smtClean="0"/>
              <a:t>                                                       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24396" y="2715717"/>
            <a:ext cx="10358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SEBEOVLÁDÁNÍ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9748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r>
              <a:rPr lang="cs-CZ" sz="4800" dirty="0" smtClean="0"/>
              <a:t> SEBEOVLÁDÁNÍ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1263" y="1259174"/>
            <a:ext cx="114871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dirty="0"/>
              <a:t>Křesťanství je úžasný styl života, který mění lidské nitro </a:t>
            </a:r>
            <a:endParaRPr lang="cs-CZ" sz="3200" dirty="0" smtClean="0"/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pPr marL="457200" indent="-457200">
              <a:buFont typeface="Arial" charset="0"/>
              <a:buChar char="•"/>
            </a:pPr>
            <a:r>
              <a:rPr lang="cs-CZ" sz="3200" dirty="0" smtClean="0"/>
              <a:t>Velmi důležitý teologický termín </a:t>
            </a:r>
            <a:r>
              <a:rPr lang="cs-CZ" sz="3200" dirty="0"/>
              <a:t>– ZNOVUZROZENÍ – mění naše </a:t>
            </a:r>
            <a:r>
              <a:rPr lang="cs-CZ" sz="3200" dirty="0" smtClean="0"/>
              <a:t>nitro</a:t>
            </a:r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pPr marL="457200" indent="-457200">
              <a:buFont typeface="Arial" charset="0"/>
              <a:buChar char="•"/>
            </a:pPr>
            <a:r>
              <a:rPr lang="cs-CZ" sz="3200" dirty="0" smtClean="0"/>
              <a:t>Sebeovládání </a:t>
            </a:r>
            <a:r>
              <a:rPr lang="mr-IN" sz="3200" dirty="0" smtClean="0"/>
              <a:t>–</a:t>
            </a:r>
            <a:r>
              <a:rPr lang="cs-CZ" sz="3200" dirty="0" smtClean="0"/>
              <a:t> ovoce Ducha </a:t>
            </a:r>
            <a:r>
              <a:rPr lang="cs-CZ" sz="3200" i="1" dirty="0" smtClean="0"/>
              <a:t>- </a:t>
            </a:r>
            <a:r>
              <a:rPr lang="cs-CZ" sz="3200" i="1" dirty="0" err="1" smtClean="0"/>
              <a:t>Galatians</a:t>
            </a:r>
            <a:r>
              <a:rPr lang="cs-CZ" sz="3200" i="1" dirty="0" smtClean="0"/>
              <a:t> </a:t>
            </a:r>
            <a:r>
              <a:rPr lang="cs-CZ" sz="3200" i="1" dirty="0"/>
              <a:t>5:</a:t>
            </a:r>
            <a:r>
              <a:rPr lang="cs-CZ" sz="3200" i="1" dirty="0">
                <a:hlinkClick r:id="rId2" action="ppaction://hlinkfile"/>
              </a:rPr>
              <a:t>22</a:t>
            </a:r>
            <a:r>
              <a:rPr lang="cs-CZ" sz="3200" i="1" dirty="0"/>
              <a:t>  Ovoce Božího Ducha však je láska, radost, pokoj, trpělivost, laskavost, </a:t>
            </a:r>
            <a:r>
              <a:rPr lang="cs-CZ" sz="3200" b="1" i="1" dirty="0"/>
              <a:t>dobrota</a:t>
            </a:r>
            <a:r>
              <a:rPr lang="cs-CZ" sz="3200" i="1" dirty="0"/>
              <a:t>, věrnost, </a:t>
            </a:r>
            <a:r>
              <a:rPr lang="cs-CZ" sz="3200" i="1" dirty="0">
                <a:hlinkClick r:id="rId3" action="ppaction://hlinkfile"/>
              </a:rPr>
              <a:t>23</a:t>
            </a:r>
            <a:r>
              <a:rPr lang="cs-CZ" sz="3200" i="1" dirty="0"/>
              <a:t>  tichost a sebeovládání. Proti tomu se zákon neobrací. </a:t>
            </a: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93" y="0"/>
            <a:ext cx="961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r>
              <a:rPr lang="cs-CZ" sz="4800" dirty="0" smtClean="0"/>
              <a:t> SEBEOVLÁDÁNÍ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1263" y="1259174"/>
            <a:ext cx="11487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dirty="0" smtClean="0"/>
              <a:t>Moje příklady</a:t>
            </a:r>
          </a:p>
          <a:p>
            <a:pPr marL="457200" indent="-457200">
              <a:buFont typeface="Arial" charset="0"/>
              <a:buChar char="•"/>
            </a:pP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r>
              <a:rPr lang="cs-CZ" sz="4800" dirty="0" smtClean="0"/>
              <a:t> SEBEOVLÁDÁNÍ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1263" y="1069432"/>
            <a:ext cx="1148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dirty="0" smtClean="0"/>
              <a:t>Definice </a:t>
            </a:r>
            <a:r>
              <a:rPr lang="cs-CZ" sz="3200" dirty="0"/>
              <a:t> </a:t>
            </a:r>
            <a:r>
              <a:rPr lang="cs-CZ" sz="3200" b="1" dirty="0" smtClean="0"/>
              <a:t>sebeovládání:</a:t>
            </a:r>
          </a:p>
          <a:p>
            <a:pPr marL="457200" indent="-457200">
              <a:buFont typeface="Arial" charset="0"/>
              <a:buChar char="•"/>
            </a:pPr>
            <a:endParaRPr lang="cs-CZ" sz="3200" b="1" dirty="0"/>
          </a:p>
          <a:p>
            <a:pPr marL="457200" indent="-457200">
              <a:buFont typeface="Arial" charset="0"/>
              <a:buChar char="•"/>
            </a:pPr>
            <a:r>
              <a:rPr lang="cs-CZ" sz="3200" dirty="0" smtClean="0"/>
              <a:t>skládá se </a:t>
            </a:r>
            <a:r>
              <a:rPr lang="cs-CZ" sz="3200" dirty="0"/>
              <a:t>ze dvou slov: sebe – </a:t>
            </a:r>
            <a:r>
              <a:rPr lang="cs-CZ" sz="3200" dirty="0" smtClean="0"/>
              <a:t>vláda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schopnost se rozhodnout dle </a:t>
            </a:r>
            <a:r>
              <a:rPr lang="cs-CZ" sz="3200" dirty="0" smtClean="0"/>
              <a:t>svého vlastního rozhodnutí a to</a:t>
            </a:r>
            <a:br>
              <a:rPr lang="cs-CZ" sz="3200" dirty="0" smtClean="0"/>
            </a:br>
            <a:r>
              <a:rPr lang="cs-CZ" sz="3200" dirty="0" smtClean="0"/>
              <a:t>i </a:t>
            </a:r>
            <a:r>
              <a:rPr lang="cs-CZ" sz="3200" dirty="0"/>
              <a:t>napříč problémům a těžkostem 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schopnosti vést sám sebe </a:t>
            </a:r>
            <a:endParaRPr lang="cs-CZ" sz="3200" dirty="0" smtClean="0"/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schopnost být pánem svých myšlenek, pocitů a </a:t>
            </a:r>
            <a:r>
              <a:rPr lang="cs-CZ" sz="3200" dirty="0" smtClean="0"/>
              <a:t>hlavně činů 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schopnost projevovat vlastní emoce přiměřeně dané </a:t>
            </a:r>
            <a:r>
              <a:rPr lang="cs-CZ" sz="3200" dirty="0" smtClean="0"/>
              <a:t>situaci.</a:t>
            </a:r>
            <a:br>
              <a:rPr lang="cs-CZ" sz="3200" dirty="0" smtClean="0"/>
            </a:br>
            <a:r>
              <a:rPr lang="cs-CZ" sz="3200" dirty="0" smtClean="0"/>
              <a:t>Je </a:t>
            </a:r>
            <a:r>
              <a:rPr lang="cs-CZ" sz="3200" dirty="0"/>
              <a:t>potřeba ovládnout tyto emoce: závist, žárlivost, ješitnost, samolibost, přílišnou zvědavost atp</a:t>
            </a:r>
            <a:r>
              <a:rPr lang="cs-CZ" sz="3200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r>
              <a:rPr lang="cs-CZ" sz="4800" dirty="0" smtClean="0"/>
              <a:t> SEBEOVLÁDÁNÍ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1263" y="1069432"/>
            <a:ext cx="114871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s-CZ" sz="3200" b="1" dirty="0" smtClean="0"/>
              <a:t>Sebeovládání:</a:t>
            </a:r>
          </a:p>
          <a:p>
            <a:pPr marL="457200" indent="-457200">
              <a:buFont typeface="Arial" charset="0"/>
              <a:buChar char="•"/>
            </a:pPr>
            <a:endParaRPr lang="cs-CZ" sz="3200" b="1" dirty="0" smtClean="0"/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Bůh nás stvořil se svobodnou </a:t>
            </a:r>
            <a:r>
              <a:rPr lang="cs-CZ" sz="3200" dirty="0" smtClean="0"/>
              <a:t>vůlí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 smtClean="0"/>
              <a:t>člověk se </a:t>
            </a:r>
            <a:r>
              <a:rPr lang="cs-CZ" sz="3200" dirty="0"/>
              <a:t>rozhoduje svobodně – sám za </a:t>
            </a:r>
            <a:r>
              <a:rPr lang="cs-CZ" sz="3200" dirty="0" smtClean="0"/>
              <a:t>sebe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p</a:t>
            </a:r>
            <a:r>
              <a:rPr lang="cs-CZ" sz="3200" dirty="0" smtClean="0"/>
              <a:t>ozor na závislost (otrok </a:t>
            </a:r>
            <a:r>
              <a:rPr lang="cs-CZ" sz="3200" dirty="0" err="1"/>
              <a:t>x</a:t>
            </a:r>
            <a:r>
              <a:rPr lang="cs-CZ" sz="3200" dirty="0"/>
              <a:t> otrokář | syn </a:t>
            </a:r>
            <a:r>
              <a:rPr lang="cs-CZ" sz="3200" dirty="0" err="1"/>
              <a:t>x</a:t>
            </a:r>
            <a:r>
              <a:rPr lang="cs-CZ" sz="3200" dirty="0"/>
              <a:t> otec)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/>
              <a:t>člověk – tělo, duch a </a:t>
            </a:r>
            <a:r>
              <a:rPr lang="cs-CZ" sz="3200" dirty="0" smtClean="0"/>
              <a:t>duše</a:t>
            </a:r>
          </a:p>
          <a:p>
            <a:pPr marL="457200" indent="-457200">
              <a:buFont typeface="Arial" charset="0"/>
              <a:buChar char="•"/>
            </a:pPr>
            <a:r>
              <a:rPr lang="cs-CZ" sz="3200" dirty="0" smtClean="0"/>
              <a:t>duše – </a:t>
            </a:r>
            <a:r>
              <a:rPr lang="cs-CZ" sz="3200" dirty="0"/>
              <a:t>rozum, cit a </a:t>
            </a:r>
            <a:r>
              <a:rPr lang="cs-CZ" sz="3200" b="1" dirty="0"/>
              <a:t>VŮLE</a:t>
            </a:r>
            <a:r>
              <a:rPr lang="cs-CZ" sz="3200" dirty="0"/>
              <a:t> </a:t>
            </a:r>
            <a:endParaRPr lang="cs-CZ" sz="3200" dirty="0" smtClean="0"/>
          </a:p>
          <a:p>
            <a:pPr marL="457200" indent="-457200">
              <a:buFont typeface="Arial" charset="0"/>
              <a:buChar char="•"/>
            </a:pPr>
            <a:r>
              <a:rPr lang="cs-CZ" sz="3200" b="1" dirty="0" smtClean="0"/>
              <a:t>VŮLE</a:t>
            </a:r>
            <a:r>
              <a:rPr lang="cs-CZ" sz="3200" dirty="0" smtClean="0"/>
              <a:t> – </a:t>
            </a:r>
            <a:r>
              <a:rPr lang="cs-CZ" sz="3200" dirty="0"/>
              <a:t>ty se SÁM rozhoduješ, co a jak budeš dělat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62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r>
              <a:rPr lang="cs-CZ" sz="4800" dirty="0" smtClean="0"/>
              <a:t> SEBEOVLÁDÁNÍ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8968" y="1871537"/>
            <a:ext cx="11487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Genesis 43: </a:t>
            </a:r>
            <a:r>
              <a:rPr lang="cs-CZ" sz="3200" dirty="0">
                <a:hlinkClick r:id="rId2" action="ppaction://hlinkfile"/>
              </a:rPr>
              <a:t>29</a:t>
            </a:r>
            <a:r>
              <a:rPr lang="cs-CZ" sz="3200" dirty="0"/>
              <a:t>  Pozvedl oči a uviděl svého bratra Benjamína, syna své matky, a zeptal se: Toto </a:t>
            </a:r>
            <a:r>
              <a:rPr lang="cs-CZ" sz="3200" i="1" dirty="0"/>
              <a:t>je</a:t>
            </a:r>
            <a:r>
              <a:rPr lang="cs-CZ" sz="3200" dirty="0"/>
              <a:t> váš nejmladší bratr, </a:t>
            </a:r>
            <a:r>
              <a:rPr lang="cs-CZ" sz="3200" i="1" dirty="0"/>
              <a:t>o</a:t>
            </a:r>
            <a:r>
              <a:rPr lang="cs-CZ" sz="3200" dirty="0"/>
              <a:t> kterém jste mi říkali? A řekl: Bůh ti buď milostiv, můj synu</a:t>
            </a:r>
            <a:r>
              <a:rPr lang="cs-CZ" sz="3200" dirty="0" smtClean="0"/>
              <a:t>. </a:t>
            </a:r>
            <a:r>
              <a:rPr lang="cs-CZ" sz="3200" dirty="0" smtClean="0">
                <a:hlinkClick r:id="rId3" action="ppaction://hlinkfile"/>
              </a:rPr>
              <a:t>30</a:t>
            </a:r>
            <a:r>
              <a:rPr lang="cs-CZ" sz="3200" dirty="0"/>
              <a:t>  Josef pospíchal </a:t>
            </a:r>
            <a:r>
              <a:rPr lang="cs-CZ" sz="3200" i="1" dirty="0"/>
              <a:t>pryč</a:t>
            </a:r>
            <a:r>
              <a:rPr lang="cs-CZ" sz="3200" dirty="0"/>
              <a:t>, protože se roznítila jeho náklonnost k bratrovi a chtěl plakat. Vešel tedy do pokoje a tam se rozplakal. </a:t>
            </a:r>
            <a:r>
              <a:rPr lang="cs-CZ" sz="3200" dirty="0">
                <a:hlinkClick r:id="rId4" action="ppaction://hlinkfile"/>
              </a:rPr>
              <a:t>31</a:t>
            </a:r>
            <a:r>
              <a:rPr lang="cs-CZ" sz="3200" dirty="0"/>
              <a:t>  Pak si umyl tvář a vyšel. Se sebeovládáním řekl: Předkládejte jídlo. </a:t>
            </a:r>
          </a:p>
        </p:txBody>
      </p:sp>
    </p:spTree>
    <p:extLst>
      <p:ext uri="{BB962C8B-B14F-4D97-AF65-F5344CB8AC3E}">
        <p14:creationId xmlns:p14="http://schemas.microsoft.com/office/powerpoint/2010/main" val="10755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r>
              <a:rPr lang="cs-CZ" sz="4800" dirty="0" smtClean="0"/>
              <a:t> SEBEOVLÁDÁNÍ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1263" y="1602243"/>
            <a:ext cx="11487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arenR"/>
            </a:pPr>
            <a:r>
              <a:rPr lang="cs-CZ" sz="3200" b="1" dirty="0" smtClean="0"/>
              <a:t>pozdvihl oči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u</a:t>
            </a:r>
            <a:r>
              <a:rPr lang="cs-CZ" sz="3200" b="1" dirty="0" smtClean="0"/>
              <a:t>viděl</a:t>
            </a:r>
            <a:r>
              <a:rPr lang="cs-CZ" sz="3200" dirty="0" smtClean="0"/>
              <a:t> 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v</a:t>
            </a:r>
            <a:r>
              <a:rPr lang="cs-CZ" sz="3200" b="1" dirty="0" smtClean="0"/>
              <a:t>zpomínky</a:t>
            </a:r>
            <a:r>
              <a:rPr lang="cs-CZ" sz="3200" b="1" dirty="0"/>
              <a:t>, </a:t>
            </a:r>
            <a:r>
              <a:rPr lang="cs-CZ" sz="3200" b="1" dirty="0" smtClean="0"/>
              <a:t>zkušenosti</a:t>
            </a:r>
          </a:p>
          <a:p>
            <a:pPr marL="514350" lvl="0" indent="-514350">
              <a:buAutoNum type="arabicParenR"/>
            </a:pPr>
            <a:r>
              <a:rPr lang="cs-CZ" sz="3200" b="1" dirty="0"/>
              <a:t>r</a:t>
            </a:r>
            <a:r>
              <a:rPr lang="cs-CZ" sz="3200" b="1" dirty="0" smtClean="0"/>
              <a:t>eakce </a:t>
            </a:r>
            <a:r>
              <a:rPr lang="cs-CZ" sz="3200" b="1" dirty="0"/>
              <a:t>duše </a:t>
            </a:r>
            <a:endParaRPr lang="cs-CZ" sz="3200" b="1" dirty="0" smtClean="0"/>
          </a:p>
          <a:p>
            <a:pPr marL="514350" lvl="0" indent="-514350">
              <a:buAutoNum type="arabicParenR"/>
            </a:pPr>
            <a:r>
              <a:rPr lang="cs-CZ" sz="3200" b="1" dirty="0"/>
              <a:t>r</a:t>
            </a:r>
            <a:r>
              <a:rPr lang="cs-CZ" sz="3200" b="1" dirty="0" smtClean="0"/>
              <a:t>eakce </a:t>
            </a:r>
            <a:r>
              <a:rPr lang="cs-CZ" sz="3200" b="1" dirty="0"/>
              <a:t>na reakci duše </a:t>
            </a:r>
            <a:r>
              <a:rPr lang="cs-CZ" sz="3200" dirty="0"/>
              <a:t>– </a:t>
            </a:r>
            <a:r>
              <a:rPr lang="cs-CZ" sz="3200" dirty="0" smtClean="0"/>
              <a:t>např. pláč </a:t>
            </a:r>
            <a:r>
              <a:rPr lang="cs-CZ" sz="3200" dirty="0"/>
              <a:t>– nekontrolovatelný </a:t>
            </a:r>
            <a:endParaRPr lang="cs-CZ" sz="3200" dirty="0" smtClean="0"/>
          </a:p>
          <a:p>
            <a:pPr marL="514350" lvl="0" indent="-514350">
              <a:buAutoNum type="arabicParenR"/>
            </a:pPr>
            <a:r>
              <a:rPr lang="cs-CZ" sz="3200" b="1" dirty="0" smtClean="0"/>
              <a:t>odchod, útěk</a:t>
            </a:r>
          </a:p>
          <a:p>
            <a:pPr marL="514350" lvl="0" indent="-514350">
              <a:buAutoNum type="arabicParenR"/>
            </a:pPr>
            <a:r>
              <a:rPr lang="cs-CZ" sz="3200" b="1" dirty="0" smtClean="0"/>
              <a:t>vešel do pokoje </a:t>
            </a:r>
            <a:r>
              <a:rPr lang="cs-CZ" sz="3200" dirty="0" smtClean="0"/>
              <a:t>- potřeboval čas, být sám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553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0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r>
              <a:rPr lang="cs-CZ" sz="4800" dirty="0" smtClean="0"/>
              <a:t> SEBEOVLÁDÁNÍ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1263" y="1356021"/>
            <a:ext cx="114871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arenR" startAt="8"/>
            </a:pPr>
            <a:r>
              <a:rPr lang="cs-CZ" sz="3200" b="1" dirty="0" smtClean="0"/>
              <a:t>nechal </a:t>
            </a:r>
            <a:r>
              <a:rPr lang="cs-CZ" sz="3200" b="1" dirty="0"/>
              <a:t>uvolnit pocity, </a:t>
            </a:r>
            <a:r>
              <a:rPr lang="cs-CZ" sz="3200" b="1" dirty="0" smtClean="0"/>
              <a:t>pláč </a:t>
            </a:r>
            <a:r>
              <a:rPr lang="mr-IN" sz="3200" dirty="0" smtClean="0"/>
              <a:t>–</a:t>
            </a:r>
            <a:r>
              <a:rPr lang="cs-CZ" sz="3200" dirty="0" smtClean="0"/>
              <a:t> bezpečné místo</a:t>
            </a:r>
          </a:p>
          <a:p>
            <a:pPr marL="514350" lvl="0" indent="-514350">
              <a:buAutoNum type="arabicParenR" startAt="8"/>
            </a:pPr>
            <a:r>
              <a:rPr lang="cs-CZ" sz="3200" b="1" dirty="0" smtClean="0"/>
              <a:t>zastavil se</a:t>
            </a:r>
            <a:r>
              <a:rPr lang="cs-CZ" sz="3200" dirty="0"/>
              <a:t> </a:t>
            </a:r>
            <a:r>
              <a:rPr lang="cs-CZ" sz="3200" dirty="0" smtClean="0"/>
              <a:t>– </a:t>
            </a:r>
            <a:r>
              <a:rPr lang="cs-CZ" sz="3200" dirty="0"/>
              <a:t>nechal tomu čas, udělal si </a:t>
            </a:r>
            <a:r>
              <a:rPr lang="cs-CZ" sz="3200" dirty="0" smtClean="0"/>
              <a:t>odstup</a:t>
            </a:r>
          </a:p>
          <a:p>
            <a:pPr marL="514350" lvl="0" indent="-514350">
              <a:buAutoNum type="arabicParenR" startAt="8"/>
            </a:pPr>
            <a:r>
              <a:rPr lang="cs-CZ" sz="3200" b="1" dirty="0" smtClean="0"/>
              <a:t> zklidnil </a:t>
            </a:r>
            <a:r>
              <a:rPr lang="cs-CZ" sz="3200" b="1" dirty="0"/>
              <a:t>se a začal uvažovat </a:t>
            </a:r>
            <a:r>
              <a:rPr lang="cs-CZ" sz="3200" dirty="0"/>
              <a:t>– </a:t>
            </a:r>
            <a:r>
              <a:rPr lang="cs-CZ" sz="3200" dirty="0" smtClean="0"/>
              <a:t>použití rozumu - jaké </a:t>
            </a:r>
            <a:r>
              <a:rPr lang="cs-CZ" sz="3200" dirty="0"/>
              <a:t>budou důsledky mého chování… přemýšlení s chladnou </a:t>
            </a:r>
            <a:r>
              <a:rPr lang="cs-CZ" sz="3200" dirty="0" smtClean="0"/>
              <a:t>hlavou</a:t>
            </a:r>
          </a:p>
          <a:p>
            <a:pPr marL="514350" lvl="0" indent="-514350">
              <a:buAutoNum type="arabicParenR" startAt="8"/>
            </a:pPr>
            <a:r>
              <a:rPr lang="cs-CZ" sz="3200" dirty="0"/>
              <a:t> </a:t>
            </a:r>
            <a:r>
              <a:rPr lang="cs-CZ" sz="3200" b="1" dirty="0" smtClean="0"/>
              <a:t>rozhodl se</a:t>
            </a:r>
            <a:endParaRPr lang="cs-CZ" sz="3200" dirty="0" smtClean="0"/>
          </a:p>
          <a:p>
            <a:pPr marL="514350" lvl="0" indent="-514350">
              <a:buAutoNum type="arabicParenR" startAt="8"/>
            </a:pPr>
            <a:r>
              <a:rPr lang="cs-CZ" sz="3200" dirty="0"/>
              <a:t> </a:t>
            </a:r>
            <a:r>
              <a:rPr lang="cs-CZ" sz="3200" b="1" dirty="0" smtClean="0"/>
              <a:t>umyl si tvář</a:t>
            </a:r>
          </a:p>
          <a:p>
            <a:pPr marL="514350" lvl="0" indent="-514350">
              <a:buAutoNum type="arabicParenR" startAt="8"/>
            </a:pPr>
            <a:r>
              <a:rPr lang="cs-CZ" sz="3200" dirty="0"/>
              <a:t> </a:t>
            </a:r>
            <a:r>
              <a:rPr lang="cs-CZ" sz="3200" b="1" dirty="0" smtClean="0"/>
              <a:t>vyšel s</a:t>
            </a:r>
            <a:r>
              <a:rPr lang="cs-CZ" sz="3200" b="1" dirty="0"/>
              <a:t> rozumným rozhodnutím </a:t>
            </a:r>
            <a:r>
              <a:rPr lang="cs-CZ" sz="3200" dirty="0"/>
              <a:t>- rozhodnutí dle </a:t>
            </a:r>
            <a:r>
              <a:rPr lang="cs-CZ" sz="3200" dirty="0" smtClean="0"/>
              <a:t>celé duše</a:t>
            </a:r>
          </a:p>
          <a:p>
            <a:pPr marL="514350" lvl="0" indent="-514350">
              <a:buAutoNum type="arabicParenR" startAt="8"/>
            </a:pPr>
            <a:r>
              <a:rPr lang="cs-CZ" sz="3200" dirty="0"/>
              <a:t> </a:t>
            </a:r>
            <a:r>
              <a:rPr lang="cs-CZ" sz="3200" b="1" dirty="0" smtClean="0"/>
              <a:t>výsledek </a:t>
            </a:r>
            <a:r>
              <a:rPr lang="cs-CZ" sz="3200" b="1" dirty="0"/>
              <a:t>– se </a:t>
            </a:r>
            <a:r>
              <a:rPr lang="cs-CZ" sz="3200" b="1" u="sng" dirty="0"/>
              <a:t>sebeovládáním</a:t>
            </a:r>
            <a:r>
              <a:rPr lang="cs-CZ" sz="3200" b="1" dirty="0"/>
              <a:t> řekl: </a:t>
            </a:r>
            <a:r>
              <a:rPr lang="cs-CZ" sz="3200" b="1" dirty="0" smtClean="0"/>
              <a:t>„</a:t>
            </a:r>
            <a:r>
              <a:rPr lang="mr-IN" sz="3200" b="1" dirty="0" smtClean="0"/>
              <a:t>…</a:t>
            </a:r>
            <a:r>
              <a:rPr lang="cs-CZ" sz="3200" b="1" dirty="0" smtClean="0"/>
              <a:t>předkládejte jídlo“.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7779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5" y="0"/>
            <a:ext cx="10061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3559" y="97396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10 kroků </a:t>
            </a:r>
            <a:r>
              <a:rPr lang="cs-CZ" sz="4800" dirty="0" smtClean="0"/>
              <a:t>jak </a:t>
            </a:r>
            <a:r>
              <a:rPr lang="cs-CZ" sz="4800" smtClean="0"/>
              <a:t>se ovládat dle kliniky </a:t>
            </a:r>
            <a:r>
              <a:rPr lang="cs-CZ" sz="4800" dirty="0" err="1"/>
              <a:t>Mayo</a:t>
            </a:r>
            <a:r>
              <a:rPr lang="cs-CZ" sz="48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4867" y="1206955"/>
            <a:ext cx="11487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fontAlgn="base">
              <a:buAutoNum type="arabicParenR"/>
            </a:pPr>
            <a:r>
              <a:rPr lang="cs-CZ" sz="3200" b="1" dirty="0" smtClean="0"/>
              <a:t>uvědomění </a:t>
            </a:r>
            <a:r>
              <a:rPr lang="cs-CZ" sz="3200" b="1" dirty="0"/>
              <a:t>si problému a snaha se s ním </a:t>
            </a:r>
            <a:r>
              <a:rPr lang="cs-CZ" sz="3200" b="1" dirty="0" smtClean="0"/>
              <a:t>vypořádat</a:t>
            </a:r>
            <a:endParaRPr lang="cs-CZ" sz="3200" dirty="0" smtClean="0"/>
          </a:p>
          <a:p>
            <a:pPr marL="514350" lvl="0" indent="-514350" fontAlgn="base">
              <a:buAutoNum type="arabicParenR"/>
            </a:pPr>
            <a:r>
              <a:rPr lang="cs-CZ" sz="3200" b="1" dirty="0" smtClean="0"/>
              <a:t>dejte </a:t>
            </a:r>
            <a:r>
              <a:rPr lang="cs-CZ" sz="3200" b="1" dirty="0"/>
              <a:t>si pauzu</a:t>
            </a:r>
            <a:r>
              <a:rPr lang="cs-CZ" sz="3200" dirty="0"/>
              <a:t> </a:t>
            </a:r>
            <a:endParaRPr lang="cs-CZ" sz="3200" dirty="0" smtClean="0"/>
          </a:p>
          <a:p>
            <a:pPr marL="514350" lvl="0" indent="-514350" fontAlgn="base">
              <a:buAutoNum type="arabicParenR"/>
            </a:pPr>
            <a:r>
              <a:rPr lang="cs-CZ" sz="3200" dirty="0" smtClean="0"/>
              <a:t>zkuste </a:t>
            </a:r>
            <a:r>
              <a:rPr lang="cs-CZ" sz="3200" b="1" dirty="0"/>
              <a:t>humor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 smtClean="0"/>
              <a:t>vyjádřete </a:t>
            </a:r>
            <a:r>
              <a:rPr lang="cs-CZ" sz="3200" b="1" dirty="0"/>
              <a:t>se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 smtClean="0"/>
              <a:t>zacvičte si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 smtClean="0"/>
              <a:t>zamyslete </a:t>
            </a:r>
            <a:r>
              <a:rPr lang="cs-CZ" sz="3200" b="1" dirty="0"/>
              <a:t>se</a:t>
            </a:r>
            <a:r>
              <a:rPr lang="cs-CZ" sz="3200" dirty="0"/>
              <a:t> </a:t>
            </a:r>
            <a:endParaRPr lang="cs-CZ" sz="3200" dirty="0" smtClean="0"/>
          </a:p>
          <a:p>
            <a:pPr marL="514350" lvl="0" indent="-514350" fontAlgn="base">
              <a:buAutoNum type="arabicParenR"/>
            </a:pPr>
            <a:r>
              <a:rPr lang="cs-CZ" sz="3200" b="1" dirty="0" smtClean="0"/>
              <a:t>nekritizujte</a:t>
            </a:r>
            <a:r>
              <a:rPr lang="cs-CZ" sz="3200" b="1" dirty="0"/>
              <a:t>, neurážejte</a:t>
            </a:r>
            <a:r>
              <a:rPr lang="cs-CZ" sz="3200" dirty="0"/>
              <a:t> </a:t>
            </a:r>
          </a:p>
          <a:p>
            <a:pPr marL="514350" lvl="0" indent="-514350" fontAlgn="base">
              <a:buAutoNum type="arabicParenR"/>
            </a:pPr>
            <a:r>
              <a:rPr lang="cs-CZ" sz="3200" b="1" dirty="0"/>
              <a:t>r</a:t>
            </a:r>
            <a:r>
              <a:rPr lang="cs-CZ" sz="3200" b="1" dirty="0" smtClean="0"/>
              <a:t>ozmyslete </a:t>
            </a:r>
            <a:r>
              <a:rPr lang="cs-CZ" sz="3200" b="1" dirty="0"/>
              <a:t>si řešení</a:t>
            </a:r>
            <a:r>
              <a:rPr lang="cs-CZ" sz="3200" dirty="0"/>
              <a:t> </a:t>
            </a:r>
            <a:endParaRPr lang="cs-CZ" sz="3200" dirty="0" smtClean="0"/>
          </a:p>
          <a:p>
            <a:pPr marL="514350" lvl="0" indent="-514350" fontAlgn="base">
              <a:buAutoNum type="arabicParenR"/>
            </a:pPr>
            <a:r>
              <a:rPr lang="cs-CZ" sz="3200" b="1" dirty="0" smtClean="0"/>
              <a:t>nechovejte </a:t>
            </a:r>
            <a:r>
              <a:rPr lang="cs-CZ" sz="3200" b="1" dirty="0"/>
              <a:t>v sobě zášť</a:t>
            </a:r>
            <a:r>
              <a:rPr lang="cs-CZ" sz="3200" dirty="0"/>
              <a:t> – </a:t>
            </a:r>
            <a:r>
              <a:rPr lang="cs-CZ" sz="3200" b="1" dirty="0" smtClean="0"/>
              <a:t>odpuštění </a:t>
            </a:r>
            <a:r>
              <a:rPr lang="cs-CZ" sz="3200" b="1" dirty="0"/>
              <a:t>je mocná </a:t>
            </a:r>
            <a:r>
              <a:rPr lang="cs-CZ" sz="3200" b="1" dirty="0" smtClean="0"/>
              <a:t>zbraň</a:t>
            </a:r>
            <a:endParaRPr lang="cs-CZ" sz="3200" dirty="0"/>
          </a:p>
          <a:p>
            <a:pPr marL="514350" lvl="0" indent="-514350" fontAlgn="base">
              <a:buAutoNum type="arabicParenR"/>
            </a:pPr>
            <a:r>
              <a:rPr lang="cs-CZ" sz="3200" b="1" dirty="0" smtClean="0"/>
              <a:t> naučte </a:t>
            </a:r>
            <a:r>
              <a:rPr lang="cs-CZ" sz="3200" b="1" dirty="0"/>
              <a:t>se relaxační </a:t>
            </a:r>
            <a:r>
              <a:rPr lang="cs-CZ" sz="3200" b="1" dirty="0" smtClean="0"/>
              <a:t>techniky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231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3559" y="97396"/>
            <a:ext cx="1196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Jak se naučit sebeovládání:</a:t>
            </a:r>
            <a:endParaRPr lang="cs-CZ" sz="4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307" y="1206955"/>
            <a:ext cx="114871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fontAlgn="base">
              <a:buAutoNum type="arabicParenR"/>
            </a:pPr>
            <a:r>
              <a:rPr lang="cs-CZ" sz="4000" dirty="0" smtClean="0"/>
              <a:t>přiznej</a:t>
            </a:r>
            <a:r>
              <a:rPr lang="cs-CZ" sz="4000" dirty="0"/>
              <a:t>, že máš se sebeovládáním </a:t>
            </a:r>
            <a:r>
              <a:rPr lang="cs-CZ" sz="4000" dirty="0" smtClean="0"/>
              <a:t>problém</a:t>
            </a:r>
          </a:p>
          <a:p>
            <a:pPr marL="514350" lvl="0" indent="-514350" fontAlgn="base">
              <a:buAutoNum type="arabicParenR"/>
            </a:pPr>
            <a:endParaRPr lang="cs-CZ" sz="2000" dirty="0" smtClean="0"/>
          </a:p>
          <a:p>
            <a:pPr marL="514350" lvl="0" indent="-514350" fontAlgn="base">
              <a:buAutoNum type="arabicParenR"/>
            </a:pPr>
            <a:r>
              <a:rPr lang="cs-CZ" sz="4000" dirty="0" smtClean="0"/>
              <a:t>uvědom </a:t>
            </a:r>
            <a:r>
              <a:rPr lang="cs-CZ" sz="4000" dirty="0"/>
              <a:t>si, že některé reakce </a:t>
            </a:r>
            <a:r>
              <a:rPr lang="cs-CZ" sz="4000" dirty="0" smtClean="0"/>
              <a:t>zvládneš</a:t>
            </a:r>
            <a:br>
              <a:rPr lang="cs-CZ" sz="4000" dirty="0" smtClean="0"/>
            </a:br>
            <a:r>
              <a:rPr lang="cs-CZ" sz="4000" dirty="0" smtClean="0"/>
              <a:t>  a </a:t>
            </a:r>
            <a:r>
              <a:rPr lang="cs-CZ" sz="4000" dirty="0"/>
              <a:t>některé </a:t>
            </a:r>
            <a:r>
              <a:rPr lang="cs-CZ" sz="4000" dirty="0" smtClean="0"/>
              <a:t>ne - nauč </a:t>
            </a:r>
            <a:r>
              <a:rPr lang="cs-CZ" sz="4000" dirty="0"/>
              <a:t>se </a:t>
            </a:r>
            <a:r>
              <a:rPr lang="cs-CZ" sz="4000" dirty="0" smtClean="0"/>
              <a:t>utíkat, najít bezpečné místo</a:t>
            </a:r>
          </a:p>
          <a:p>
            <a:pPr marL="514350" lvl="0" indent="-514350" fontAlgn="base">
              <a:buAutoNum type="arabicParenR"/>
            </a:pPr>
            <a:endParaRPr lang="cs-CZ" sz="2000" dirty="0" smtClean="0"/>
          </a:p>
          <a:p>
            <a:pPr marL="514350" lvl="0" indent="-514350" fontAlgn="base">
              <a:buAutoNum type="arabicParenR"/>
            </a:pPr>
            <a:r>
              <a:rPr lang="cs-CZ" sz="4000" dirty="0" smtClean="0"/>
              <a:t>nauč </a:t>
            </a:r>
            <a:r>
              <a:rPr lang="cs-CZ" sz="4000" dirty="0"/>
              <a:t>se používat relaxační </a:t>
            </a:r>
            <a:r>
              <a:rPr lang="cs-CZ" sz="4000" dirty="0" smtClean="0"/>
              <a:t>techniky</a:t>
            </a:r>
          </a:p>
          <a:p>
            <a:pPr marL="514350" lvl="0" indent="-514350" fontAlgn="base">
              <a:buAutoNum type="arabicParenR"/>
            </a:pPr>
            <a:endParaRPr lang="cs-CZ" sz="2000" dirty="0" smtClean="0"/>
          </a:p>
          <a:p>
            <a:pPr marL="514350" lvl="0" indent="-514350" fontAlgn="base">
              <a:buAutoNum type="arabicParenR"/>
            </a:pPr>
            <a:r>
              <a:rPr lang="cs-CZ" sz="4000" dirty="0" smtClean="0"/>
              <a:t>pochop, že v</a:t>
            </a:r>
            <a:r>
              <a:rPr lang="cs-CZ" sz="4000" dirty="0"/>
              <a:t> tobě </a:t>
            </a:r>
            <a:r>
              <a:rPr lang="cs-CZ" sz="4000" dirty="0" smtClean="0"/>
              <a:t>je celá </a:t>
            </a:r>
            <a:r>
              <a:rPr lang="cs-CZ" sz="4000" dirty="0"/>
              <a:t>duše 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   používej </a:t>
            </a:r>
            <a:r>
              <a:rPr lang="cs-CZ" sz="4000" b="1" u="sng" dirty="0"/>
              <a:t>rozum</a:t>
            </a:r>
            <a:r>
              <a:rPr lang="cs-CZ" sz="4000" dirty="0"/>
              <a:t>, </a:t>
            </a:r>
            <a:r>
              <a:rPr lang="cs-CZ" sz="4000" b="1" u="sng" dirty="0"/>
              <a:t>cit</a:t>
            </a:r>
            <a:r>
              <a:rPr lang="cs-CZ" sz="4000" dirty="0"/>
              <a:t> a hlavně </a:t>
            </a:r>
            <a:r>
              <a:rPr lang="cs-CZ" sz="4000" b="1" u="sng" dirty="0"/>
              <a:t>vůli</a:t>
            </a:r>
          </a:p>
        </p:txBody>
      </p:sp>
    </p:spTree>
    <p:extLst>
      <p:ext uri="{BB962C8B-B14F-4D97-AF65-F5344CB8AC3E}">
        <p14:creationId xmlns:p14="http://schemas.microsoft.com/office/powerpoint/2010/main" val="20550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5" y="0"/>
            <a:ext cx="10061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704536"/>
            <a:ext cx="1035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endParaRPr lang="cs-CZ" sz="4800" dirty="0" smtClean="0"/>
          </a:p>
          <a:p>
            <a:r>
              <a:rPr lang="cs-CZ" sz="4800" dirty="0" smtClean="0"/>
              <a:t>                                                       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24396" y="2715717"/>
            <a:ext cx="10358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SEBEOVLÁDÁNÍ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7650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24396" y="5912919"/>
            <a:ext cx="9144000" cy="754025"/>
          </a:xfrm>
        </p:spPr>
        <p:txBody>
          <a:bodyPr>
            <a:normAutofit/>
          </a:bodyPr>
          <a:lstStyle/>
          <a:p>
            <a:r>
              <a:rPr lang="cs-CZ" sz="2800" dirty="0"/>
              <a:t>KC NADĚJE Slavkov u Brna, Jiří Pospíšil, 10.9.2017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64499" y="704536"/>
            <a:ext cx="1035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Jak se stát lepším člověkem</a:t>
            </a:r>
            <a:r>
              <a:rPr lang="mr-IN" sz="4800" dirty="0" smtClean="0"/>
              <a:t>…</a:t>
            </a:r>
            <a:endParaRPr lang="cs-CZ" sz="4800" dirty="0" smtClean="0"/>
          </a:p>
          <a:p>
            <a:r>
              <a:rPr lang="cs-CZ" sz="4800" dirty="0" smtClean="0"/>
              <a:t>                                                       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24396" y="2715717"/>
            <a:ext cx="10358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SEBEOVLÁDÁNÍ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7603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0"/>
            <a:ext cx="5089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" y="0"/>
            <a:ext cx="12187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0"/>
            <a:ext cx="4574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174</TotalTime>
  <Words>435</Words>
  <Application>Microsoft Macintosh PowerPoint</Application>
  <PresentationFormat>Širokoúhlá obrazovka</PresentationFormat>
  <Paragraphs>84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Corbel</vt:lpstr>
      <vt:lpstr>Mangal</vt:lpstr>
      <vt:lpstr>Arial</vt:lpstr>
      <vt:lpstr>TF10001006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Pospíšil</dc:creator>
  <cp:lastModifiedBy>Jirka Pospíšil</cp:lastModifiedBy>
  <cp:revision>22</cp:revision>
  <dcterms:created xsi:type="dcterms:W3CDTF">2017-02-12T14:51:10Z</dcterms:created>
  <dcterms:modified xsi:type="dcterms:W3CDTF">2017-09-10T14:07:55Z</dcterms:modified>
</cp:coreProperties>
</file>